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Mate SC"/>
      <p:regular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88CAD0-4B57-44AB-9BB5-5E106612DCDA}">
  <a:tblStyle styleId="{B288CAD0-4B57-44AB-9BB5-5E106612DC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6356BE6-4A32-438A-929E-25B9706EC81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3" Type="http://schemas.openxmlformats.org/officeDocument/2006/relationships/font" Target="fonts/MateSC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b1809842_01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b1809842_0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task?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 ideas!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b1809842_02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b1809842_0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eed053bf_1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eed053bf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c548242c_02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c548242c_0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d2212306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d22123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b1809842_0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b1809842_0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c548242c_0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c548242c_0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3dee928c_0_12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3dee928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b1809842_0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b1809842_0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b1809842_01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b1809842_0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fish/NN: a small fish is swimming in the 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sleep/NN: I had a long sleep this afternoon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that/IN: people think that he is rich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well/RB: she did well in the test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b1809842_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b180984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c548242c_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c548242c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b1809842_02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b1809842_0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c548242c_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c548242c_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c548242c_0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c548242c_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has the same structure as before: [string, string] -&gt; number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22123067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d2212306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c548242c_02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c548242c_0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3dee928c_0_12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3dee928c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3dee928c_0_12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13dee928c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13dee928c_0_1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13dee928c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3dee928c_0_1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3dee928c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ec6176c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ec6176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d22123067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d2212306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d22123067_0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d2212306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124c037d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124c037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d2f03f49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d2f03f4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124c037db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124c037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eed053bf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eed053b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eed053bf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eed053b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eed053bf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eed053b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eed053bf_2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0eed053b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13dee928c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13dee928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b1809842_0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b1809842_0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b1809842_0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b1809842_0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eed053bf_3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0eed053bf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3dee928c_0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13dee928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124c037db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124c037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13dee928c_0_2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13dee928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13dee928c_0_4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13dee928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13dee928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13dee92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13dee928c_0_5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13dee928c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13dee928c_0_6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13dee928c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13dee928c_0_7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13dee928c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eed053bf_2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eed053bf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3dee928c_0_8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13dee928c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3dee928c_0_9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213dee928c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13dee928c_0_10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13dee928c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13dee928c_0_10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213dee928c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3dee928c_0_10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213dee928c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13dee928c_0_1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213dee928c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fff42225_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fff42225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b1809842_0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b1809842_0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b1809842_01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b1809842_0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1809842_0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1809842_0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c548242c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c548242c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2"/>
          <p:cNvGrpSpPr/>
          <p:nvPr/>
        </p:nvGrpSpPr>
        <p:grpSpPr>
          <a:xfrm>
            <a:off x="-11" y="1000670"/>
            <a:ext cx="7314320" cy="3087225"/>
            <a:chOff x="-11" y="1378677"/>
            <a:chExt cx="7314320" cy="4116300"/>
          </a:xfrm>
        </p:grpSpPr>
        <p:sp>
          <p:nvSpPr>
            <p:cNvPr id="63" name="Google Shape;63;p2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2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66" name="Google Shape;66;p2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2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2"/>
          <p:cNvGrpSpPr/>
          <p:nvPr/>
        </p:nvGrpSpPr>
        <p:grpSpPr>
          <a:xfrm>
            <a:off x="-13" y="-9140"/>
            <a:ext cx="8005727" cy="1209422"/>
            <a:chOff x="-13" y="-12187"/>
            <a:chExt cx="8005727" cy="1161900"/>
          </a:xfrm>
        </p:grpSpPr>
        <p:sp>
          <p:nvSpPr>
            <p:cNvPr id="176" name="Google Shape;176;p12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 flipH="1">
              <a:off x="187714" y="-12187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12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/>
          <p:nvPr/>
        </p:nvSpPr>
        <p:spPr>
          <a:xfrm flipH="1">
            <a:off x="8964665" y="4623760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/>
          <p:cNvSpPr/>
          <p:nvPr/>
        </p:nvSpPr>
        <p:spPr>
          <a:xfrm flipH="1">
            <a:off x="3866777" y="4623760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3"/>
          <p:cNvSpPr txBox="1"/>
          <p:nvPr>
            <p:ph idx="1" type="body"/>
          </p:nvPr>
        </p:nvSpPr>
        <p:spPr>
          <a:xfrm>
            <a:off x="3866812" y="4623760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13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70" name="Google Shape;70;p3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3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73" name="Google Shape;73;p3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4" name="Google Shape;74;p3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idx="1" type="body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7" name="Google Shape;77;p4"/>
          <p:cNvSpPr txBox="1"/>
          <p:nvPr>
            <p:ph idx="2" type="body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78" name="Google Shape;78;p4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79" name="Google Shape;79;p4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4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82" name="Google Shape;82;p4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85" name="Google Shape;85;p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6"/>
          <p:cNvSpPr txBox="1"/>
          <p:nvPr>
            <p:ph idx="1" type="body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93" name="Google Shape;93;p6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9"/>
          <p:cNvGrpSpPr/>
          <p:nvPr/>
        </p:nvGrpSpPr>
        <p:grpSpPr>
          <a:xfrm>
            <a:off x="-11" y="1000670"/>
            <a:ext cx="7314319" cy="3087225"/>
            <a:chOff x="-11" y="1378676"/>
            <a:chExt cx="7314319" cy="4116300"/>
          </a:xfrm>
        </p:grpSpPr>
        <p:sp>
          <p:nvSpPr>
            <p:cNvPr id="154" name="Google Shape;154;p9"/>
            <p:cNvSpPr/>
            <p:nvPr/>
          </p:nvSpPr>
          <p:spPr>
            <a:xfrm flipH="1">
              <a:off x="-11" y="1378676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 flipH="1">
              <a:off x="187808" y="1378676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9"/>
          <p:cNvSpPr txBox="1"/>
          <p:nvPr>
            <p:ph type="ctrTitle"/>
          </p:nvPr>
        </p:nvSpPr>
        <p:spPr>
          <a:xfrm>
            <a:off x="685800" y="1699932"/>
            <a:ext cx="640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0"/>
          <p:cNvGrpSpPr/>
          <p:nvPr/>
        </p:nvGrpSpPr>
        <p:grpSpPr>
          <a:xfrm>
            <a:off x="-13" y="-9140"/>
            <a:ext cx="8005727" cy="1209422"/>
            <a:chOff x="-13" y="-12187"/>
            <a:chExt cx="8005727" cy="1161900"/>
          </a:xfrm>
        </p:grpSpPr>
        <p:sp>
          <p:nvSpPr>
            <p:cNvPr id="161" name="Google Shape;161;p10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flipH="1">
              <a:off x="187714" y="-12187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10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0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idx="1" type="body"/>
          </p:nvPr>
        </p:nvSpPr>
        <p:spPr>
          <a:xfrm>
            <a:off x="456245" y="127851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11"/>
          <p:cNvSpPr txBox="1"/>
          <p:nvPr>
            <p:ph idx="2" type="body"/>
          </p:nvPr>
        </p:nvSpPr>
        <p:spPr>
          <a:xfrm>
            <a:off x="4648200" y="1278513"/>
            <a:ext cx="4038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9" name="Google Shape;169;p11"/>
          <p:cNvGrpSpPr/>
          <p:nvPr/>
        </p:nvGrpSpPr>
        <p:grpSpPr>
          <a:xfrm>
            <a:off x="-13" y="-9140"/>
            <a:ext cx="8005727" cy="1209422"/>
            <a:chOff x="-13" y="-12187"/>
            <a:chExt cx="8005727" cy="1161900"/>
          </a:xfrm>
        </p:grpSpPr>
        <p:sp>
          <p:nvSpPr>
            <p:cNvPr id="170" name="Google Shape;170;p11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 flipH="1">
              <a:off x="187714" y="-12187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11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11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esson-plan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 rot="-5400000">
              <a:off x="-814261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" name="Google Shape;32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34" name="Google Shape;34;p1"/>
          <p:cNvGrpSpPr/>
          <p:nvPr/>
        </p:nvGrpSpPr>
        <p:grpSpPr>
          <a:xfrm rot="10800000">
            <a:off x="5734187" y="3035894"/>
            <a:ext cx="3409813" cy="2107677"/>
            <a:chOff x="0" y="1494"/>
            <a:chExt cx="3409813" cy="2810236"/>
          </a:xfrm>
        </p:grpSpPr>
        <p:cxnSp>
          <p:nvCxnSpPr>
            <p:cNvPr id="35" name="Google Shape;35;p1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 rot="-5400000">
              <a:off x="-814261" y="1238115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" name="Google Shape;48;p1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" name="Google Shape;49;p1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1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" name="Google Shape;51;p1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1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1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1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1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1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0" name="Google Shape;60;p1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8"/>
          <p:cNvGrpSpPr/>
          <p:nvPr/>
        </p:nvGrpSpPr>
        <p:grpSpPr>
          <a:xfrm>
            <a:off x="33867" y="-70"/>
            <a:ext cx="3409812" cy="2107678"/>
            <a:chOff x="0" y="1492"/>
            <a:chExt cx="3409812" cy="2810238"/>
          </a:xfrm>
        </p:grpSpPr>
        <p:cxnSp>
          <p:nvCxnSpPr>
            <p:cNvPr id="98" name="Google Shape;98;p8"/>
            <p:cNvCxnSpPr/>
            <p:nvPr/>
          </p:nvCxnSpPr>
          <p:spPr>
            <a:xfrm>
              <a:off x="0" y="245542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8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8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8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8"/>
            <p:cNvCxnSpPr/>
            <p:nvPr/>
          </p:nvCxnSpPr>
          <p:spPr>
            <a:xfrm>
              <a:off x="0" y="931342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8"/>
            <p:cNvCxnSpPr/>
            <p:nvPr/>
          </p:nvCxnSpPr>
          <p:spPr>
            <a:xfrm>
              <a:off x="0" y="1159942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8"/>
            <p:cNvCxnSpPr/>
            <p:nvPr/>
          </p:nvCxnSpPr>
          <p:spPr>
            <a:xfrm>
              <a:off x="0" y="1388542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8"/>
            <p:cNvCxnSpPr/>
            <p:nvPr/>
          </p:nvCxnSpPr>
          <p:spPr>
            <a:xfrm>
              <a:off x="0" y="1617142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8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8"/>
            <p:cNvCxnSpPr/>
            <p:nvPr/>
          </p:nvCxnSpPr>
          <p:spPr>
            <a:xfrm>
              <a:off x="0" y="2074342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8"/>
            <p:cNvCxnSpPr/>
            <p:nvPr/>
          </p:nvCxnSpPr>
          <p:spPr>
            <a:xfrm>
              <a:off x="0" y="2302943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8"/>
            <p:cNvCxnSpPr/>
            <p:nvPr/>
          </p:nvCxnSpPr>
          <p:spPr>
            <a:xfrm rot="-5400000">
              <a:off x="-814262" y="1238114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8"/>
            <p:cNvCxnSpPr/>
            <p:nvPr/>
          </p:nvCxnSpPr>
          <p:spPr>
            <a:xfrm rot="-5400000">
              <a:off x="-357712" y="1014527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8"/>
            <p:cNvCxnSpPr/>
            <p:nvPr/>
          </p:nvCxnSpPr>
          <p:spPr>
            <a:xfrm rot="-5400000">
              <a:off x="-854" y="887576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8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8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8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8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8"/>
            <p:cNvCxnSpPr/>
            <p:nvPr/>
          </p:nvCxnSpPr>
          <p:spPr>
            <a:xfrm rot="-5400000">
              <a:off x="1590397" y="440775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8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8"/>
            <p:cNvCxnSpPr/>
            <p:nvPr/>
          </p:nvCxnSpPr>
          <p:spPr>
            <a:xfrm rot="-5400000">
              <a:off x="2198065" y="292492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8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8"/>
            <p:cNvCxnSpPr/>
            <p:nvPr/>
          </p:nvCxnSpPr>
          <p:spPr>
            <a:xfrm rot="-5400000">
              <a:off x="2801688" y="148626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8"/>
            <p:cNvCxnSpPr/>
            <p:nvPr/>
          </p:nvCxnSpPr>
          <p:spPr>
            <a:xfrm rot="-5400000">
              <a:off x="3079241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8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3" name="Google Shape;123;p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5" name="Google Shape;125;p8"/>
          <p:cNvGrpSpPr/>
          <p:nvPr/>
        </p:nvGrpSpPr>
        <p:grpSpPr>
          <a:xfrm rot="10800000">
            <a:off x="5734187" y="3035892"/>
            <a:ext cx="3409812" cy="2107678"/>
            <a:chOff x="0" y="1492"/>
            <a:chExt cx="3409812" cy="2810238"/>
          </a:xfrm>
        </p:grpSpPr>
        <p:cxnSp>
          <p:nvCxnSpPr>
            <p:cNvPr id="126" name="Google Shape;126;p8"/>
            <p:cNvCxnSpPr/>
            <p:nvPr/>
          </p:nvCxnSpPr>
          <p:spPr>
            <a:xfrm>
              <a:off x="0" y="245542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8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8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8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8"/>
            <p:cNvCxnSpPr/>
            <p:nvPr/>
          </p:nvCxnSpPr>
          <p:spPr>
            <a:xfrm>
              <a:off x="0" y="931342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8"/>
            <p:cNvCxnSpPr/>
            <p:nvPr/>
          </p:nvCxnSpPr>
          <p:spPr>
            <a:xfrm>
              <a:off x="0" y="1159942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" name="Google Shape;132;p8"/>
            <p:cNvCxnSpPr/>
            <p:nvPr/>
          </p:nvCxnSpPr>
          <p:spPr>
            <a:xfrm>
              <a:off x="0" y="1388542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8"/>
            <p:cNvCxnSpPr/>
            <p:nvPr/>
          </p:nvCxnSpPr>
          <p:spPr>
            <a:xfrm>
              <a:off x="0" y="1617142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8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8"/>
            <p:cNvCxnSpPr/>
            <p:nvPr/>
          </p:nvCxnSpPr>
          <p:spPr>
            <a:xfrm>
              <a:off x="0" y="2074342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8"/>
            <p:cNvCxnSpPr/>
            <p:nvPr/>
          </p:nvCxnSpPr>
          <p:spPr>
            <a:xfrm>
              <a:off x="0" y="2302943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8"/>
            <p:cNvCxnSpPr/>
            <p:nvPr/>
          </p:nvCxnSpPr>
          <p:spPr>
            <a:xfrm rot="-5400000">
              <a:off x="-814262" y="1238114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8"/>
            <p:cNvCxnSpPr/>
            <p:nvPr/>
          </p:nvCxnSpPr>
          <p:spPr>
            <a:xfrm rot="-5400000">
              <a:off x="-357712" y="1014527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8"/>
            <p:cNvCxnSpPr/>
            <p:nvPr/>
          </p:nvCxnSpPr>
          <p:spPr>
            <a:xfrm rot="-5400000">
              <a:off x="-854" y="887576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" name="Google Shape;140;p8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" name="Google Shape;141;p8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" name="Google Shape;142;p8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" name="Google Shape;143;p8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p8"/>
            <p:cNvCxnSpPr/>
            <p:nvPr/>
          </p:nvCxnSpPr>
          <p:spPr>
            <a:xfrm rot="-5400000">
              <a:off x="1590397" y="440775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8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8"/>
            <p:cNvCxnSpPr/>
            <p:nvPr/>
          </p:nvCxnSpPr>
          <p:spPr>
            <a:xfrm rot="-5400000">
              <a:off x="2198065" y="292492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8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8"/>
            <p:cNvCxnSpPr/>
            <p:nvPr/>
          </p:nvCxnSpPr>
          <p:spPr>
            <a:xfrm rot="-5400000">
              <a:off x="2801688" y="148626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8"/>
            <p:cNvCxnSpPr/>
            <p:nvPr/>
          </p:nvCxnSpPr>
          <p:spPr>
            <a:xfrm rot="-5400000">
              <a:off x="3079241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8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33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1" name="Google Shape;151;p8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mshang.ca/syntree" TargetMode="External"/><Relationship Id="rId4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hyperlink" Target="http://googleresearch.blogspot.co.il/2016/05/announcing-syntaxnet-worlds-most.htm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tensorflow/models/tree/master/syntaxnet" TargetMode="External"/><Relationship Id="rId4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universaldependencies.org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lindat.mff.cuni.cz/services/pmltq/#!/treebanks" TargetMode="External"/><Relationship Id="rId4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cis.upenn.edu/~treebank/" TargetMode="External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class.coursera.org/nlp" TargetMode="External"/><Relationship Id="rId4" Type="http://schemas.openxmlformats.org/officeDocument/2006/relationships/hyperlink" Target="http://en.wikipedia.org/wiki/Part_of_speech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catalog.ldc.upenn.edu/docs/LDC99T42/tagguid1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 txBox="1"/>
          <p:nvPr>
            <p:ph type="ctrTitle"/>
          </p:nvPr>
        </p:nvSpPr>
        <p:spPr>
          <a:xfrm>
            <a:off x="685800" y="1163550"/>
            <a:ext cx="6400800" cy="14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Syntactic Parsing</a:t>
            </a:r>
            <a:endParaRPr/>
          </a:p>
        </p:txBody>
      </p:sp>
      <p:sp>
        <p:nvSpPr>
          <p:cNvPr id="192" name="Google Shape;192;p15"/>
          <p:cNvSpPr txBox="1"/>
          <p:nvPr>
            <p:ph idx="1" type="subTitle"/>
          </p:nvPr>
        </p:nvSpPr>
        <p:spPr>
          <a:xfrm>
            <a:off x="685800" y="2634425"/>
            <a:ext cx="66108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Human Language from a Computational Perspective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April 25, 2018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Part-of-speech tagging</a:t>
            </a:r>
            <a:endParaRPr/>
          </a:p>
        </p:txBody>
      </p:sp>
      <p:sp>
        <p:nvSpPr>
          <p:cNvPr id="273" name="Google Shape;273;p24"/>
          <p:cNvSpPr txBox="1"/>
          <p:nvPr/>
        </p:nvSpPr>
        <p:spPr>
          <a:xfrm>
            <a:off x="457200" y="1278518"/>
            <a:ext cx="82296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F497D"/>
                </a:solidFill>
              </a:rPr>
              <a:t>Tag the following text for POS:</a:t>
            </a:r>
            <a:endParaRPr sz="3600">
              <a:solidFill>
                <a:srgbClr val="1F497D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  <p:graphicFrame>
        <p:nvGraphicFramePr>
          <p:cNvPr id="274" name="Google Shape;274;p24"/>
          <p:cNvGraphicFramePr/>
          <p:nvPr/>
        </p:nvGraphicFramePr>
        <p:xfrm>
          <a:off x="165525" y="207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1378950"/>
                <a:gridCol w="971400"/>
                <a:gridCol w="2418900"/>
                <a:gridCol w="683325"/>
                <a:gridCol w="901150"/>
                <a:gridCol w="1161125"/>
                <a:gridCol w="1301650"/>
              </a:tblGrid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Alice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was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beginning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to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get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very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tired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5" name="Google Shape;275;p24"/>
          <p:cNvGraphicFramePr/>
          <p:nvPr/>
        </p:nvGraphicFramePr>
        <p:xfrm>
          <a:off x="165525" y="283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1378950"/>
                <a:gridCol w="971400"/>
                <a:gridCol w="2418900"/>
                <a:gridCol w="683325"/>
                <a:gridCol w="901150"/>
                <a:gridCol w="1161125"/>
                <a:gridCol w="1301650"/>
              </a:tblGrid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nnp</a:t>
                      </a:r>
                      <a:endParaRPr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vbd</a:t>
                      </a:r>
                      <a:endParaRPr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vbg</a:t>
                      </a:r>
                      <a:endParaRPr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to</a:t>
                      </a:r>
                      <a:endParaRPr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</a:t>
                      </a:r>
                      <a:endParaRPr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rb</a:t>
                      </a:r>
                      <a:endParaRPr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jj</a:t>
                      </a:r>
                      <a:endParaRPr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POS tagging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457200" y="1278525"/>
            <a:ext cx="80379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 can use counts from the corpus to tag text for POS,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but it requires </a:t>
            </a:r>
            <a:r>
              <a:rPr b="1" lang="en" sz="3600"/>
              <a:t>annotation</a:t>
            </a:r>
            <a:r>
              <a:rPr lang="en" sz="3600"/>
              <a:t>: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just the text is not enough.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Annotated corpus example</a:t>
            </a:r>
            <a:endParaRPr/>
          </a:p>
        </p:txBody>
      </p:sp>
      <p:sp>
        <p:nvSpPr>
          <p:cNvPr id="287" name="Google Shape;287;p26"/>
          <p:cNvSpPr txBox="1"/>
          <p:nvPr>
            <p:ph idx="1" type="body"/>
          </p:nvPr>
        </p:nvSpPr>
        <p:spPr>
          <a:xfrm>
            <a:off x="114950" y="1357700"/>
            <a:ext cx="8757000" cy="3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Alice/NNP was/VBD beginning/VBG to/TO get/VB very/RB tired/JJ of/IN sitting/VBG by/IN her/PRP$ sister/NN on/IN the/DT bank/NN ,/, and/CC of/IN having/VBG nothing/NN to/TO do/VB ./. Once/RB or/CC twice/RB she/PRP had/VBD peeped/VBN into/IN the/DT book/NN her/PRP$ sister/NN was/VBD reading/VBG ,/, but/CC it/PRP had/VBD no/DT pictures/NNS or/CC conversations/NNS in/IN it/PRP ,/, ''/'' and/CC what/WDT is/VBZ the/DT use/NN of/IN a/DT book/NN ,/, ''/'' thought/VBD Alice/NNP ,/, ''/'' without/IN pictures/NNS or/CC conversations/NNS ?/. ''/'' So/CC she/PRP was/VBD considering/VBG in/IN her/PRP$ own/JJ mind/NN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Word/tag counts</a:t>
            </a:r>
            <a:endParaRPr/>
          </a:p>
        </p:txBody>
      </p:sp>
      <p:sp>
        <p:nvSpPr>
          <p:cNvPr id="293" name="Google Shape;293;p27"/>
          <p:cNvSpPr txBox="1"/>
          <p:nvPr>
            <p:ph idx="1" type="body"/>
          </p:nvPr>
        </p:nvSpPr>
        <p:spPr>
          <a:xfrm>
            <a:off x="457200" y="1278525"/>
            <a:ext cx="50697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Simple method: count the times each word occurred with each POS in the corpus</a:t>
            </a:r>
            <a:endParaRPr sz="3600"/>
          </a:p>
        </p:txBody>
      </p:sp>
      <p:graphicFrame>
        <p:nvGraphicFramePr>
          <p:cNvPr id="294" name="Google Shape;294;p27"/>
          <p:cNvGraphicFramePr/>
          <p:nvPr/>
        </p:nvGraphicFramePr>
        <p:xfrm>
          <a:off x="5526913" y="121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960775"/>
                <a:gridCol w="755475"/>
                <a:gridCol w="1004875"/>
              </a:tblGrid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the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1527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well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rb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37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well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sleep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4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sleep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that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197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that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50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to count word/tag</a:t>
            </a:r>
            <a:endParaRPr/>
          </a:p>
        </p:txBody>
      </p:sp>
      <p:sp>
        <p:nvSpPr>
          <p:cNvPr id="300" name="Google Shape;300;p28"/>
          <p:cNvSpPr txBox="1"/>
          <p:nvPr>
            <p:ph idx="1" type="body"/>
          </p:nvPr>
        </p:nvSpPr>
        <p:spPr>
          <a:xfrm>
            <a:off x="457200" y="1278525"/>
            <a:ext cx="87162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0124D"/>
                </a:solidFill>
              </a:rPr>
              <a:t>count</a:t>
            </a:r>
            <a:r>
              <a:rPr lang="en" sz="2600">
                <a:solidFill>
                  <a:srgbClr val="4C1130"/>
                </a:solidFill>
              </a:rPr>
              <a:t>(</a:t>
            </a:r>
            <a:r>
              <a:rPr lang="en" sz="2600">
                <a:solidFill>
                  <a:srgbClr val="20124D"/>
                </a:solidFill>
              </a:rPr>
              <a:t>L, T</a:t>
            </a:r>
            <a:r>
              <a:rPr lang="en" sz="2600">
                <a:solidFill>
                  <a:srgbClr val="4C1130"/>
                </a:solidFill>
              </a:rPr>
              <a:t>):							</a:t>
            </a:r>
            <a:r>
              <a:rPr lang="en">
                <a:solidFill>
                  <a:srgbClr val="434343"/>
                </a:solidFill>
              </a:rPr>
              <a:t>▹ L: list of tokens, T: list of correct tags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124D"/>
                </a:solidFill>
              </a:rPr>
              <a:t>Cwt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←</a:t>
            </a:r>
            <a:r>
              <a:rPr lang="en" sz="2600"/>
              <a:t> </a:t>
            </a:r>
            <a:r>
              <a:rPr lang="en" sz="2600">
                <a:solidFill>
                  <a:srgbClr val="20124D"/>
                </a:solidFill>
              </a:rPr>
              <a:t>[0]			</a:t>
            </a:r>
            <a:r>
              <a:rPr lang="en" sz="2600">
                <a:solidFill>
                  <a:srgbClr val="4C1130"/>
                </a:solidFill>
              </a:rPr>
              <a:t>			</a:t>
            </a:r>
            <a:r>
              <a:rPr lang="en">
                <a:solidFill>
                  <a:srgbClr val="434343"/>
                </a:solidFill>
              </a:rPr>
              <a:t>▹ create a table of zeros</a:t>
            </a:r>
            <a:endParaRPr baseline="-25000">
              <a:solidFill>
                <a:srgbClr val="4C113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←</a:t>
            </a:r>
            <a:r>
              <a:rPr lang="en" sz="2600"/>
              <a:t> </a:t>
            </a:r>
            <a:r>
              <a:rPr lang="en" sz="2600">
                <a:solidFill>
                  <a:srgbClr val="20124D"/>
                </a:solidFill>
              </a:rPr>
              <a:t>1</a:t>
            </a:r>
            <a:r>
              <a:rPr lang="en" sz="2600">
                <a:solidFill>
                  <a:srgbClr val="4C1130"/>
                </a:solidFill>
              </a:rPr>
              <a:t>								</a:t>
            </a:r>
            <a:r>
              <a:rPr lang="en">
                <a:solidFill>
                  <a:srgbClr val="434343"/>
                </a:solidFill>
              </a:rPr>
              <a:t>▹ assign 1 to i</a:t>
            </a:r>
            <a:endParaRPr>
              <a:solidFill>
                <a:srgbClr val="4C113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C1130"/>
                </a:solidFill>
              </a:rPr>
              <a:t>while 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≤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len(</a:t>
            </a:r>
            <a:r>
              <a:rPr lang="en" sz="2600">
                <a:solidFill>
                  <a:srgbClr val="20124D"/>
                </a:solidFill>
              </a:rPr>
              <a:t>L</a:t>
            </a:r>
            <a:r>
              <a:rPr lang="en" sz="2600">
                <a:solidFill>
                  <a:srgbClr val="4C1130"/>
                </a:solidFill>
              </a:rPr>
              <a:t>):					</a:t>
            </a:r>
            <a:r>
              <a:rPr lang="en">
                <a:solidFill>
                  <a:srgbClr val="434343"/>
                </a:solidFill>
              </a:rPr>
              <a:t>▹ repeat while i is at most len(L)=</a:t>
            </a:r>
            <a:r>
              <a:rPr lang="en">
                <a:solidFill>
                  <a:srgbClr val="434343"/>
                </a:solidFill>
              </a:rPr>
              <a:t>len(T)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2600">
                <a:solidFill>
                  <a:srgbClr val="20124D"/>
                </a:solidFill>
              </a:rPr>
              <a:t>	</a:t>
            </a:r>
            <a:r>
              <a:rPr lang="en" sz="2600">
                <a:solidFill>
                  <a:srgbClr val="20124D"/>
                </a:solidFill>
              </a:rPr>
              <a:t>Cwt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L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>
                <a:solidFill>
                  <a:srgbClr val="4C1130"/>
                </a:solidFill>
              </a:rPr>
              <a:t>], </a:t>
            </a:r>
            <a:r>
              <a:rPr lang="en" sz="2600">
                <a:solidFill>
                  <a:srgbClr val="20124D"/>
                </a:solidFill>
              </a:rPr>
              <a:t>T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>
                <a:solidFill>
                  <a:srgbClr val="4C1130"/>
                </a:solidFill>
              </a:rPr>
              <a:t>]</a:t>
            </a:r>
            <a:r>
              <a:rPr lang="en" sz="2600">
                <a:solidFill>
                  <a:srgbClr val="4C1130"/>
                </a:solidFill>
              </a:rPr>
              <a:t>]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←</a:t>
            </a:r>
            <a:r>
              <a:rPr lang="en" sz="2600"/>
              <a:t> </a:t>
            </a:r>
            <a:r>
              <a:rPr lang="en" sz="2600">
                <a:solidFill>
                  <a:srgbClr val="20124D"/>
                </a:solidFill>
              </a:rPr>
              <a:t>Cwt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L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>
                <a:solidFill>
                  <a:srgbClr val="4C1130"/>
                </a:solidFill>
              </a:rPr>
              <a:t>], </a:t>
            </a:r>
            <a:r>
              <a:rPr lang="en" sz="2600">
                <a:solidFill>
                  <a:srgbClr val="20124D"/>
                </a:solidFill>
              </a:rPr>
              <a:t>T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>
                <a:solidFill>
                  <a:srgbClr val="4C1130"/>
                </a:solidFill>
              </a:rPr>
              <a:t>]</a:t>
            </a:r>
            <a:r>
              <a:rPr lang="en" sz="2600">
                <a:solidFill>
                  <a:srgbClr val="4C1130"/>
                </a:solidFill>
              </a:rPr>
              <a:t>]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+ </a:t>
            </a:r>
            <a:r>
              <a:rPr lang="en" sz="2600">
                <a:solidFill>
                  <a:srgbClr val="20124D"/>
                </a:solidFill>
              </a:rPr>
              <a:t>1</a:t>
            </a:r>
            <a:r>
              <a:rPr lang="en" sz="2600">
                <a:solidFill>
                  <a:srgbClr val="4C1130"/>
                </a:solidFill>
              </a:rPr>
              <a:t>		</a:t>
            </a:r>
            <a:r>
              <a:rPr lang="en">
                <a:solidFill>
                  <a:srgbClr val="434343"/>
                </a:solidFill>
              </a:rPr>
              <a:t>▹ increment count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2600">
                <a:solidFill>
                  <a:srgbClr val="20124D"/>
                </a:solidFill>
              </a:rPr>
              <a:t>	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←</a:t>
            </a:r>
            <a:r>
              <a:rPr lang="en" sz="2600"/>
              <a:t> 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+ </a:t>
            </a:r>
            <a:r>
              <a:rPr lang="en" sz="2600">
                <a:solidFill>
                  <a:srgbClr val="20124D"/>
                </a:solidFill>
              </a:rPr>
              <a:t>1</a:t>
            </a:r>
            <a:r>
              <a:rPr lang="en" sz="2600">
                <a:solidFill>
                  <a:srgbClr val="4C1130"/>
                </a:solidFill>
              </a:rPr>
              <a:t>						</a:t>
            </a:r>
            <a:r>
              <a:rPr lang="en">
                <a:solidFill>
                  <a:srgbClr val="434343"/>
                </a:solidFill>
              </a:rPr>
              <a:t>▹ increment i</a:t>
            </a:r>
            <a:endParaRPr baseline="-25000">
              <a:solidFill>
                <a:srgbClr val="20124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C1130"/>
                </a:solidFill>
              </a:rPr>
              <a:t>return</a:t>
            </a:r>
            <a:r>
              <a:rPr lang="en" sz="2600"/>
              <a:t> </a:t>
            </a:r>
            <a:r>
              <a:rPr lang="en" sz="2600">
                <a:solidFill>
                  <a:srgbClr val="20124D"/>
                </a:solidFill>
              </a:rPr>
              <a:t>Cwt</a:t>
            </a:r>
            <a:r>
              <a:rPr lang="en" sz="2600">
                <a:solidFill>
                  <a:srgbClr val="4C1130"/>
                </a:solidFill>
              </a:rPr>
              <a:t>						</a:t>
            </a:r>
            <a:r>
              <a:rPr lang="en">
                <a:solidFill>
                  <a:srgbClr val="434343"/>
                </a:solidFill>
              </a:rPr>
              <a:t>▹ output is the counts table</a:t>
            </a:r>
            <a:endParaRPr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tagging algorithm</a:t>
            </a:r>
            <a:endParaRPr/>
          </a:p>
        </p:txBody>
      </p:sp>
      <p:sp>
        <p:nvSpPr>
          <p:cNvPr id="306" name="Google Shape;306;p29"/>
          <p:cNvSpPr txBox="1"/>
          <p:nvPr/>
        </p:nvSpPr>
        <p:spPr>
          <a:xfrm>
            <a:off x="457200" y="1278516"/>
            <a:ext cx="82296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F497D"/>
                </a:solidFill>
              </a:rPr>
              <a:t>Find POS sequence of token sequence</a:t>
            </a:r>
            <a:endParaRPr sz="3600">
              <a:solidFill>
                <a:srgbClr val="1F497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C1130"/>
                </a:solidFill>
                <a:latin typeface="Mate SC"/>
                <a:ea typeface="Mate SC"/>
                <a:cs typeface="Mate SC"/>
                <a:sym typeface="Mate SC"/>
              </a:rPr>
              <a:t>[bob went out for a swim .] → [</a:t>
            </a:r>
            <a:r>
              <a:rPr lang="en" sz="2400">
                <a:solidFill>
                  <a:srgbClr val="4C1130"/>
                </a:solidFill>
                <a:latin typeface="Mate SC"/>
                <a:ea typeface="Mate SC"/>
                <a:cs typeface="Mate SC"/>
                <a:sym typeface="Mate SC"/>
              </a:rPr>
              <a:t>n</a:t>
            </a:r>
            <a:r>
              <a:rPr lang="en" sz="2400">
                <a:solidFill>
                  <a:srgbClr val="4C1130"/>
                </a:solidFill>
                <a:latin typeface="Mate SC"/>
                <a:ea typeface="Mate SC"/>
                <a:cs typeface="Mate SC"/>
                <a:sym typeface="Mate SC"/>
              </a:rPr>
              <a:t>np vbd in in dt nn .]</a:t>
            </a:r>
            <a:endParaRPr sz="2400">
              <a:solidFill>
                <a:srgbClr val="4C1130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76200" y="4012725"/>
            <a:ext cx="8933700" cy="77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 is the wanted result, but no algorithm is perfect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tagging algorithm 1</a:t>
            </a:r>
            <a:endParaRPr/>
          </a:p>
        </p:txBody>
      </p:sp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457200" y="1278525"/>
            <a:ext cx="86868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</a:rPr>
              <a:t>tag1</a:t>
            </a:r>
            <a:r>
              <a:rPr lang="en" sz="2400">
                <a:solidFill>
                  <a:srgbClr val="4C1130"/>
                </a:solidFill>
              </a:rPr>
              <a:t>(</a:t>
            </a:r>
            <a:r>
              <a:rPr lang="en" sz="2400">
                <a:solidFill>
                  <a:srgbClr val="20124D"/>
                </a:solidFill>
              </a:rPr>
              <a:t>L</a:t>
            </a:r>
            <a:r>
              <a:rPr lang="en" sz="2400">
                <a:solidFill>
                  <a:srgbClr val="4C1130"/>
                </a:solidFill>
              </a:rPr>
              <a:t>, </a:t>
            </a:r>
            <a:r>
              <a:rPr lang="en" sz="2400">
                <a:solidFill>
                  <a:srgbClr val="20124D"/>
                </a:solidFill>
              </a:rPr>
              <a:t>Cwt</a:t>
            </a:r>
            <a:r>
              <a:rPr lang="en" sz="2400">
                <a:solidFill>
                  <a:srgbClr val="4C1130"/>
                </a:solidFill>
              </a:rPr>
              <a:t>):					</a:t>
            </a:r>
            <a:r>
              <a:rPr lang="en" sz="2400">
                <a:solidFill>
                  <a:srgbClr val="434343"/>
                </a:solidFill>
              </a:rPr>
              <a:t>▹ L: tokens, Cwt: word-tag counts</a:t>
            </a:r>
            <a:endParaRPr sz="2400">
              <a:solidFill>
                <a:srgbClr val="4C113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</a:rPr>
              <a:t>T </a:t>
            </a:r>
            <a:r>
              <a:rPr lang="en" sz="2400">
                <a:solidFill>
                  <a:srgbClr val="4C1130"/>
                </a:solidFill>
              </a:rPr>
              <a:t>← </a:t>
            </a:r>
            <a:r>
              <a:rPr lang="en" sz="2400">
                <a:solidFill>
                  <a:srgbClr val="20124D"/>
                </a:solidFill>
              </a:rPr>
              <a:t>[]								</a:t>
            </a:r>
            <a:r>
              <a:rPr lang="en" sz="2400">
                <a:solidFill>
                  <a:srgbClr val="434343"/>
                </a:solidFill>
              </a:rPr>
              <a:t>▹ create empty list of tags</a:t>
            </a:r>
            <a:endParaRPr sz="24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←</a:t>
            </a:r>
            <a:r>
              <a:rPr lang="en" sz="2400"/>
              <a:t> </a:t>
            </a:r>
            <a:r>
              <a:rPr lang="en" sz="2400">
                <a:solidFill>
                  <a:srgbClr val="20124D"/>
                </a:solidFill>
              </a:rPr>
              <a:t>1								</a:t>
            </a:r>
            <a:r>
              <a:rPr lang="en" sz="2400">
                <a:solidFill>
                  <a:srgbClr val="434343"/>
                </a:solidFill>
              </a:rPr>
              <a:t>▹ initialize i to 1</a:t>
            </a:r>
            <a:endParaRPr sz="24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C1130"/>
                </a:solidFill>
              </a:rPr>
              <a:t>while 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≤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len(</a:t>
            </a:r>
            <a:r>
              <a:rPr lang="en" sz="2400">
                <a:solidFill>
                  <a:srgbClr val="20124D"/>
                </a:solidFill>
              </a:rPr>
              <a:t>L</a:t>
            </a:r>
            <a:r>
              <a:rPr lang="en" sz="2400">
                <a:solidFill>
                  <a:srgbClr val="4C1130"/>
                </a:solidFill>
              </a:rPr>
              <a:t>):					</a:t>
            </a:r>
            <a:r>
              <a:rPr lang="en" sz="2400">
                <a:solidFill>
                  <a:srgbClr val="434343"/>
                </a:solidFill>
              </a:rPr>
              <a:t>▹ repeat for all tokens</a:t>
            </a:r>
            <a:endParaRPr sz="2400">
              <a:solidFill>
                <a:srgbClr val="4C113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</a:rPr>
              <a:t>T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>
                <a:solidFill>
                  <a:srgbClr val="4C1130"/>
                </a:solidFill>
              </a:rPr>
              <a:t>]</a:t>
            </a:r>
            <a:r>
              <a:rPr lang="en" sz="2400">
                <a:solidFill>
                  <a:srgbClr val="20124D"/>
                </a:solidFill>
              </a:rPr>
              <a:t> </a:t>
            </a:r>
            <a:r>
              <a:rPr lang="en" sz="2400">
                <a:solidFill>
                  <a:srgbClr val="4C1130"/>
                </a:solidFill>
              </a:rPr>
              <a:t>← </a:t>
            </a:r>
            <a:r>
              <a:rPr lang="en" sz="2400">
                <a:solidFill>
                  <a:srgbClr val="20124D"/>
                </a:solidFill>
              </a:rPr>
              <a:t>argmax</a:t>
            </a:r>
            <a:r>
              <a:rPr lang="en" sz="2400">
                <a:solidFill>
                  <a:srgbClr val="4C1130"/>
                </a:solidFill>
              </a:rPr>
              <a:t>(</a:t>
            </a:r>
            <a:r>
              <a:rPr lang="en" sz="2400">
                <a:solidFill>
                  <a:srgbClr val="20124D"/>
                </a:solidFill>
              </a:rPr>
              <a:t>Cwt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L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>
                <a:solidFill>
                  <a:srgbClr val="4C1130"/>
                </a:solidFill>
              </a:rPr>
              <a:t>], </a:t>
            </a:r>
            <a:r>
              <a:rPr lang="en" sz="2600">
                <a:solidFill>
                  <a:srgbClr val="20124D"/>
                </a:solidFill>
                <a:latin typeface="Mate SC"/>
                <a:ea typeface="Mate SC"/>
                <a:cs typeface="Mate SC"/>
                <a:sym typeface="Mate SC"/>
              </a:rPr>
              <a:t>·</a:t>
            </a:r>
            <a:r>
              <a:rPr lang="en" sz="2400">
                <a:solidFill>
                  <a:srgbClr val="4C1130"/>
                </a:solidFill>
              </a:rPr>
              <a:t>]</a:t>
            </a:r>
            <a:r>
              <a:rPr lang="en" sz="2400">
                <a:solidFill>
                  <a:srgbClr val="4C1130"/>
                </a:solidFill>
              </a:rPr>
              <a:t>)	</a:t>
            </a:r>
            <a:r>
              <a:rPr lang="en" sz="2400">
                <a:solidFill>
                  <a:srgbClr val="434343"/>
                </a:solidFill>
              </a:rPr>
              <a:t>▹ most common tag for L[i]</a:t>
            </a:r>
            <a:endParaRPr sz="2400">
              <a:solidFill>
                <a:srgbClr val="4C113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←</a:t>
            </a:r>
            <a:r>
              <a:rPr lang="en" sz="2400"/>
              <a:t> 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+ </a:t>
            </a:r>
            <a:r>
              <a:rPr lang="en" sz="2400">
                <a:solidFill>
                  <a:srgbClr val="20124D"/>
                </a:solidFill>
              </a:rPr>
              <a:t>1						</a:t>
            </a:r>
            <a:r>
              <a:rPr lang="en" sz="2400">
                <a:solidFill>
                  <a:srgbClr val="434343"/>
                </a:solidFill>
              </a:rPr>
              <a:t>▹ increment i</a:t>
            </a:r>
            <a:endParaRPr sz="2400">
              <a:solidFill>
                <a:srgbClr val="20124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C1130"/>
                </a:solidFill>
              </a:rPr>
              <a:t>return</a:t>
            </a:r>
            <a:r>
              <a:rPr lang="en" sz="2400"/>
              <a:t> </a:t>
            </a:r>
            <a:r>
              <a:rPr lang="en" sz="2400">
                <a:solidFill>
                  <a:srgbClr val="20124D"/>
                </a:solidFill>
              </a:rPr>
              <a:t>T							</a:t>
            </a:r>
            <a:r>
              <a:rPr lang="en" sz="2400">
                <a:solidFill>
                  <a:srgbClr val="434343"/>
                </a:solidFill>
              </a:rPr>
              <a:t>▹ output is list of tags</a:t>
            </a:r>
            <a:endParaRPr sz="2400">
              <a:solidFill>
                <a:srgbClr val="4C113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tagging algorithm 1</a:t>
            </a:r>
            <a:endParaRPr/>
          </a:p>
        </p:txBody>
      </p:sp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457200" y="1278525"/>
            <a:ext cx="86868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0124D"/>
                </a:solidFill>
              </a:rPr>
              <a:t>tag1</a:t>
            </a:r>
            <a:r>
              <a:rPr lang="en" sz="2400">
                <a:solidFill>
                  <a:srgbClr val="4C1130"/>
                </a:solidFill>
              </a:rPr>
              <a:t>(</a:t>
            </a:r>
            <a:r>
              <a:rPr lang="en" sz="2400">
                <a:solidFill>
                  <a:srgbClr val="20124D"/>
                </a:solidFill>
              </a:rPr>
              <a:t>L</a:t>
            </a:r>
            <a:r>
              <a:rPr lang="en" sz="2400">
                <a:solidFill>
                  <a:srgbClr val="4C1130"/>
                </a:solidFill>
              </a:rPr>
              <a:t>, </a:t>
            </a:r>
            <a:r>
              <a:rPr lang="en" sz="2400">
                <a:solidFill>
                  <a:srgbClr val="20124D"/>
                </a:solidFill>
              </a:rPr>
              <a:t>Cwt</a:t>
            </a:r>
            <a:r>
              <a:rPr lang="en" sz="2400">
                <a:solidFill>
                  <a:srgbClr val="4C1130"/>
                </a:solidFill>
              </a:rPr>
              <a:t>):					</a:t>
            </a:r>
            <a:r>
              <a:rPr lang="en" sz="2400">
                <a:solidFill>
                  <a:srgbClr val="434343"/>
                </a:solidFill>
              </a:rPr>
              <a:t>▹ L: tokens, Cwt: word-tag counts</a:t>
            </a:r>
            <a:endParaRPr sz="2400">
              <a:solidFill>
                <a:srgbClr val="4C113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</a:rPr>
              <a:t>T </a:t>
            </a:r>
            <a:r>
              <a:rPr lang="en" sz="2400">
                <a:solidFill>
                  <a:srgbClr val="4C1130"/>
                </a:solidFill>
              </a:rPr>
              <a:t>← </a:t>
            </a:r>
            <a:r>
              <a:rPr lang="en" sz="2400">
                <a:solidFill>
                  <a:srgbClr val="20124D"/>
                </a:solidFill>
              </a:rPr>
              <a:t>[]								</a:t>
            </a:r>
            <a:r>
              <a:rPr lang="en" sz="2400">
                <a:solidFill>
                  <a:srgbClr val="434343"/>
                </a:solidFill>
              </a:rPr>
              <a:t>▹ create empty list of tags</a:t>
            </a:r>
            <a:endParaRPr sz="24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←</a:t>
            </a:r>
            <a:r>
              <a:rPr lang="en" sz="2400"/>
              <a:t> </a:t>
            </a:r>
            <a:r>
              <a:rPr lang="en" sz="2400">
                <a:solidFill>
                  <a:srgbClr val="20124D"/>
                </a:solidFill>
              </a:rPr>
              <a:t>1								</a:t>
            </a:r>
            <a:r>
              <a:rPr lang="en" sz="2400">
                <a:solidFill>
                  <a:srgbClr val="434343"/>
                </a:solidFill>
              </a:rPr>
              <a:t>▹ initialize i to 1</a:t>
            </a:r>
            <a:endParaRPr sz="24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C1130"/>
                </a:solidFill>
              </a:rPr>
              <a:t>while 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≤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len(</a:t>
            </a:r>
            <a:r>
              <a:rPr lang="en" sz="2400">
                <a:solidFill>
                  <a:srgbClr val="20124D"/>
                </a:solidFill>
              </a:rPr>
              <a:t>L</a:t>
            </a:r>
            <a:r>
              <a:rPr lang="en" sz="2400">
                <a:solidFill>
                  <a:srgbClr val="4C1130"/>
                </a:solidFill>
              </a:rPr>
              <a:t>):					</a:t>
            </a:r>
            <a:r>
              <a:rPr lang="en" sz="2400">
                <a:solidFill>
                  <a:srgbClr val="434343"/>
                </a:solidFill>
              </a:rPr>
              <a:t>▹ repeat for all tokens</a:t>
            </a:r>
            <a:endParaRPr sz="2400">
              <a:solidFill>
                <a:srgbClr val="4C113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</a:rPr>
              <a:t>T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>
                <a:solidFill>
                  <a:srgbClr val="4C1130"/>
                </a:solidFill>
              </a:rPr>
              <a:t>]</a:t>
            </a:r>
            <a:r>
              <a:rPr lang="en" sz="2400">
                <a:solidFill>
                  <a:srgbClr val="20124D"/>
                </a:solidFill>
              </a:rPr>
              <a:t> </a:t>
            </a:r>
            <a:r>
              <a:rPr lang="en" sz="2400">
                <a:solidFill>
                  <a:srgbClr val="4C1130"/>
                </a:solidFill>
              </a:rPr>
              <a:t>← </a:t>
            </a:r>
            <a:r>
              <a:rPr lang="en" sz="2400">
                <a:solidFill>
                  <a:srgbClr val="20124D"/>
                </a:solidFill>
              </a:rPr>
              <a:t>argmax</a:t>
            </a:r>
            <a:r>
              <a:rPr lang="en" sz="2400">
                <a:solidFill>
                  <a:srgbClr val="4C1130"/>
                </a:solidFill>
              </a:rPr>
              <a:t>(</a:t>
            </a:r>
            <a:r>
              <a:rPr lang="en" sz="2400">
                <a:solidFill>
                  <a:srgbClr val="20124D"/>
                </a:solidFill>
              </a:rPr>
              <a:t>Cwt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L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>
                <a:solidFill>
                  <a:srgbClr val="4C1130"/>
                </a:solidFill>
              </a:rPr>
              <a:t>], </a:t>
            </a:r>
            <a:r>
              <a:rPr lang="en" sz="2600">
                <a:solidFill>
                  <a:srgbClr val="20124D"/>
                </a:solidFill>
                <a:latin typeface="Mate SC"/>
                <a:ea typeface="Mate SC"/>
                <a:cs typeface="Mate SC"/>
                <a:sym typeface="Mate SC"/>
              </a:rPr>
              <a:t>·</a:t>
            </a:r>
            <a:r>
              <a:rPr lang="en" sz="2400">
                <a:solidFill>
                  <a:srgbClr val="4C1130"/>
                </a:solidFill>
              </a:rPr>
              <a:t>])	</a:t>
            </a:r>
            <a:r>
              <a:rPr lang="en" sz="2400">
                <a:solidFill>
                  <a:srgbClr val="434343"/>
                </a:solidFill>
              </a:rPr>
              <a:t>▹ most common tag for L[i]</a:t>
            </a:r>
            <a:endParaRPr sz="2400">
              <a:solidFill>
                <a:srgbClr val="4C113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←</a:t>
            </a:r>
            <a:r>
              <a:rPr lang="en" sz="2400"/>
              <a:t> 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+ </a:t>
            </a:r>
            <a:r>
              <a:rPr lang="en" sz="2400">
                <a:solidFill>
                  <a:srgbClr val="20124D"/>
                </a:solidFill>
              </a:rPr>
              <a:t>1						</a:t>
            </a:r>
            <a:r>
              <a:rPr lang="en" sz="2400">
                <a:solidFill>
                  <a:srgbClr val="434343"/>
                </a:solidFill>
              </a:rPr>
              <a:t>▹ increment i</a:t>
            </a:r>
            <a:endParaRPr sz="2400">
              <a:solidFill>
                <a:srgbClr val="20124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C1130"/>
                </a:solidFill>
              </a:rPr>
              <a:t>return</a:t>
            </a:r>
            <a:r>
              <a:rPr lang="en" sz="2400"/>
              <a:t> </a:t>
            </a:r>
            <a:r>
              <a:rPr lang="en" sz="2400">
                <a:solidFill>
                  <a:srgbClr val="20124D"/>
                </a:solidFill>
              </a:rPr>
              <a:t>T							</a:t>
            </a:r>
            <a:r>
              <a:rPr lang="en" sz="2400">
                <a:solidFill>
                  <a:srgbClr val="434343"/>
                </a:solidFill>
              </a:rPr>
              <a:t>▹ output is list of tags</a:t>
            </a:r>
            <a:endParaRPr sz="2400">
              <a:solidFill>
                <a:srgbClr val="4C1130"/>
              </a:solidFill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105150" y="4542850"/>
            <a:ext cx="8933700" cy="60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same algorithm as prediction with bigram model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Surprising accuracy</a:t>
            </a:r>
            <a:endParaRPr/>
          </a:p>
        </p:txBody>
      </p:sp>
      <p:sp>
        <p:nvSpPr>
          <p:cNvPr id="326" name="Google Shape;326;p32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This simple approach actually gets about 90% of the POS tags correctly!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Most words almost always appear with the same POS.</a:t>
            </a: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ll,_Prague_Satalice.jpg"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9800" y="-23250"/>
            <a:ext cx="1574199" cy="1232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1: variability</a:t>
            </a:r>
            <a:endParaRPr/>
          </a:p>
        </p:txBody>
      </p:sp>
      <p:sp>
        <p:nvSpPr>
          <p:cNvPr id="333" name="Google Shape;333;p33"/>
          <p:cNvSpPr txBox="1"/>
          <p:nvPr>
            <p:ph idx="1" type="body"/>
          </p:nvPr>
        </p:nvSpPr>
        <p:spPr>
          <a:xfrm>
            <a:off x="245925" y="1278525"/>
            <a:ext cx="8898000" cy="8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 the most common POS for each word</a:t>
            </a:r>
            <a:endParaRPr sz="3600"/>
          </a:p>
        </p:txBody>
      </p:sp>
      <p:graphicFrame>
        <p:nvGraphicFramePr>
          <p:cNvPr id="334" name="Google Shape;334;p33"/>
          <p:cNvGraphicFramePr/>
          <p:nvPr/>
        </p:nvGraphicFramePr>
        <p:xfrm>
          <a:off x="165525" y="207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1582025"/>
                <a:gridCol w="1311700"/>
                <a:gridCol w="1805275"/>
                <a:gridCol w="1101225"/>
                <a:gridCol w="1489200"/>
                <a:gridCol w="1332125"/>
              </a:tblGrid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the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fish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sleep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that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2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well</a:t>
                      </a:r>
                      <a:endParaRPr sz="3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5" name="Google Shape;335;p33"/>
          <p:cNvGraphicFramePr/>
          <p:nvPr/>
        </p:nvGraphicFramePr>
        <p:xfrm>
          <a:off x="165525" y="277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1582025"/>
                <a:gridCol w="1311700"/>
                <a:gridCol w="1805275"/>
                <a:gridCol w="1101225"/>
                <a:gridCol w="1489200"/>
                <a:gridCol w="1332125"/>
              </a:tblGrid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rb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6" name="Google Shape;336;p33"/>
          <p:cNvSpPr txBox="1"/>
          <p:nvPr>
            <p:ph idx="1" type="body"/>
          </p:nvPr>
        </p:nvSpPr>
        <p:spPr>
          <a:xfrm>
            <a:off x="245925" y="3412125"/>
            <a:ext cx="8898000" cy="8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But the correct tags are:</a:t>
            </a:r>
            <a:endParaRPr sz="3600"/>
          </a:p>
        </p:txBody>
      </p:sp>
      <p:graphicFrame>
        <p:nvGraphicFramePr>
          <p:cNvPr id="337" name="Google Shape;337;p33"/>
          <p:cNvGraphicFramePr/>
          <p:nvPr/>
        </p:nvGraphicFramePr>
        <p:xfrm>
          <a:off x="165525" y="414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1582025"/>
                <a:gridCol w="1311700"/>
                <a:gridCol w="1805275"/>
                <a:gridCol w="1101225"/>
                <a:gridCol w="1489200"/>
                <a:gridCol w="1332125"/>
              </a:tblGrid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nns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vbp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8" name="Google Shape;338;p33"/>
          <p:cNvGraphicFramePr/>
          <p:nvPr/>
        </p:nvGraphicFramePr>
        <p:xfrm>
          <a:off x="165525" y="277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1582025"/>
                <a:gridCol w="1311700"/>
                <a:gridCol w="1805275"/>
                <a:gridCol w="1101225"/>
                <a:gridCol w="1489200"/>
                <a:gridCol w="1332125"/>
              </a:tblGrid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strike="sngStrike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3000" strike="sngStrike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strike="sngStrike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3000" strike="sngStrike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strike="sngStrike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3000" strike="sngStrike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strike="sngStrike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rb</a:t>
                      </a:r>
                      <a:endParaRPr sz="3000" strike="sngStrike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models reminder</a:t>
            </a:r>
            <a:endParaRPr/>
          </a:p>
        </p:txBody>
      </p:sp>
      <p:sp>
        <p:nvSpPr>
          <p:cNvPr id="198" name="Google Shape;198;p16"/>
          <p:cNvSpPr txBox="1"/>
          <p:nvPr>
            <p:ph idx="1" type="body"/>
          </p:nvPr>
        </p:nvSpPr>
        <p:spPr>
          <a:xfrm>
            <a:off x="457200" y="1278525"/>
            <a:ext cx="36381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an </a:t>
            </a:r>
            <a:r>
              <a:rPr i="1" lang="en" sz="2400"/>
              <a:t>n</a:t>
            </a:r>
            <a:r>
              <a:rPr lang="en" sz="2400"/>
              <a:t>-gram model to predict the next token: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	</a:t>
            </a:r>
            <a:r>
              <a:rPr lang="en" sz="2400">
                <a:solidFill>
                  <a:srgbClr val="000000"/>
                </a:solidFill>
                <a:latin typeface="Mate SC"/>
                <a:ea typeface="Mate SC"/>
                <a:cs typeface="Mate SC"/>
                <a:sym typeface="Mate SC"/>
              </a:rPr>
              <a:t>My only </a:t>
            </a:r>
            <a:r>
              <a:rPr b="1" lang="en" sz="2400">
                <a:solidFill>
                  <a:srgbClr val="000000"/>
                </a:solidFill>
                <a:latin typeface="Mate SC"/>
                <a:ea typeface="Mate SC"/>
                <a:cs typeface="Mate SC"/>
                <a:sym typeface="Mate SC"/>
              </a:rPr>
              <a:t>wish</a:t>
            </a:r>
            <a:endParaRPr b="1" sz="2400">
              <a:solidFill>
                <a:srgbClr val="000000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  <p:graphicFrame>
        <p:nvGraphicFramePr>
          <p:cNvPr id="199" name="Google Shape;199;p16"/>
          <p:cNvGraphicFramePr/>
          <p:nvPr/>
        </p:nvGraphicFramePr>
        <p:xfrm>
          <a:off x="4095150" y="12194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1576525"/>
                <a:gridCol w="677100"/>
              </a:tblGrid>
              <a:tr h="35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I</a:t>
                      </a:r>
                      <a:endParaRPr b="1"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8</a:t>
                      </a:r>
                      <a:endParaRPr b="1"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is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6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they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4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was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4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that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you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" name="Google Shape;200;p16"/>
          <p:cNvSpPr txBox="1"/>
          <p:nvPr>
            <p:ph idx="1" type="body"/>
          </p:nvPr>
        </p:nvSpPr>
        <p:spPr>
          <a:xfrm>
            <a:off x="457200" y="3492250"/>
            <a:ext cx="36381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Bigram counts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(starting with </a:t>
            </a:r>
            <a:r>
              <a:rPr lang="en" sz="2400">
                <a:latin typeface="Mate SC"/>
                <a:ea typeface="Mate SC"/>
                <a:cs typeface="Mate SC"/>
                <a:sym typeface="Mate SC"/>
              </a:rPr>
              <a:t>wish</a:t>
            </a:r>
            <a:r>
              <a:rPr lang="en" sz="2400"/>
              <a:t>):</a:t>
            </a:r>
            <a:endParaRPr sz="2400"/>
          </a:p>
        </p:txBody>
      </p:sp>
      <p:sp>
        <p:nvSpPr>
          <p:cNvPr id="201" name="Google Shape;201;p16"/>
          <p:cNvSpPr txBox="1"/>
          <p:nvPr>
            <p:ph idx="1" type="body"/>
          </p:nvPr>
        </p:nvSpPr>
        <p:spPr>
          <a:xfrm>
            <a:off x="457200" y="1278525"/>
            <a:ext cx="3638100" cy="17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*	</a:t>
            </a:r>
            <a:r>
              <a:rPr lang="en" sz="2400">
                <a:solidFill>
                  <a:srgbClr val="000000"/>
                </a:solidFill>
                <a:latin typeface="Mate SC"/>
                <a:ea typeface="Mate SC"/>
                <a:cs typeface="Mate SC"/>
                <a:sym typeface="Mate SC"/>
              </a:rPr>
              <a:t>My only </a:t>
            </a:r>
            <a:r>
              <a:rPr b="1" lang="en" sz="2400">
                <a:solidFill>
                  <a:srgbClr val="000000"/>
                </a:solidFill>
                <a:latin typeface="Mate SC"/>
                <a:ea typeface="Mate SC"/>
                <a:cs typeface="Mate SC"/>
                <a:sym typeface="Mate SC"/>
              </a:rPr>
              <a:t>wish I</a:t>
            </a:r>
            <a:endParaRPr sz="2400">
              <a:solidFill>
                <a:srgbClr val="000000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02" name="Google Shape;202;p16"/>
          <p:cNvSpPr txBox="1"/>
          <p:nvPr>
            <p:ph idx="1" type="body"/>
          </p:nvPr>
        </p:nvSpPr>
        <p:spPr>
          <a:xfrm>
            <a:off x="457200" y="1827075"/>
            <a:ext cx="3638100" cy="17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</a:t>
            </a:r>
            <a:r>
              <a:rPr lang="en" sz="2400" strike="sngStrik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rPr>
              <a:t>My only </a:t>
            </a:r>
            <a:r>
              <a:rPr b="1" lang="en" sz="2400" strike="sngStrik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rPr>
              <a:t>wish I</a:t>
            </a:r>
            <a:endParaRPr sz="2400" strike="sngStrike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	</a:t>
            </a:r>
            <a:r>
              <a:rPr lang="en" sz="2400">
                <a:solidFill>
                  <a:srgbClr val="000000"/>
                </a:solidFill>
                <a:latin typeface="Mate SC"/>
                <a:ea typeface="Mate SC"/>
                <a:cs typeface="Mate SC"/>
                <a:sym typeface="Mate SC"/>
              </a:rPr>
              <a:t>My only </a:t>
            </a:r>
            <a:r>
              <a:rPr b="1" lang="en" sz="2400">
                <a:solidFill>
                  <a:srgbClr val="000000"/>
                </a:solidFill>
                <a:latin typeface="Mate SC"/>
                <a:ea typeface="Mate SC"/>
                <a:cs typeface="Mate SC"/>
                <a:sym typeface="Mate SC"/>
              </a:rPr>
              <a:t>wish is</a:t>
            </a:r>
            <a:endParaRPr sz="2400">
              <a:solidFill>
                <a:srgbClr val="000000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  <p:graphicFrame>
        <p:nvGraphicFramePr>
          <p:cNvPr id="203" name="Google Shape;203;p16"/>
          <p:cNvGraphicFramePr/>
          <p:nvPr/>
        </p:nvGraphicFramePr>
        <p:xfrm>
          <a:off x="4095150" y="12194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1576525"/>
                <a:gridCol w="677100"/>
              </a:tblGrid>
              <a:tr h="35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I</a:t>
                      </a:r>
                      <a:endParaRPr sz="24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8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274E13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is</a:t>
                      </a:r>
                      <a:endParaRPr b="1" sz="2400">
                        <a:solidFill>
                          <a:srgbClr val="274E13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6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they</a:t>
                      </a:r>
                      <a:endParaRPr sz="24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4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274E13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was</a:t>
                      </a:r>
                      <a:endParaRPr b="1" sz="2400">
                        <a:solidFill>
                          <a:srgbClr val="274E13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4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that</a:t>
                      </a:r>
                      <a:endParaRPr sz="24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wish you</a:t>
                      </a:r>
                      <a:endParaRPr sz="24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</a:t>
            </a:r>
            <a:endParaRPr/>
          </a:p>
        </p:txBody>
      </p:sp>
      <p:sp>
        <p:nvSpPr>
          <p:cNvPr id="344" name="Google Shape;344;p34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best methods today get slightly more than 97% accuracy,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 90% is not so bad.</a:t>
            </a:r>
            <a:endParaRPr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2: unknown words</a:t>
            </a:r>
            <a:endParaRPr/>
          </a:p>
        </p:txBody>
      </p:sp>
      <p:sp>
        <p:nvSpPr>
          <p:cNvPr id="350" name="Google Shape;350;p3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't was brillig , and the slithy toves</a:t>
            </a:r>
            <a:br>
              <a:rPr lang="en" sz="3600">
                <a:latin typeface="Mate SC"/>
                <a:ea typeface="Mate SC"/>
                <a:cs typeface="Mate SC"/>
                <a:sym typeface="Mate SC"/>
              </a:rPr>
            </a:b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did gyre and gimble in the wabe ;</a:t>
            </a:r>
            <a:br>
              <a:rPr lang="en" sz="3600">
                <a:latin typeface="Mate SC"/>
                <a:ea typeface="Mate SC"/>
                <a:cs typeface="Mate SC"/>
                <a:sym typeface="Mate SC"/>
              </a:rPr>
            </a:b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all mimsy were the borogoves ,</a:t>
            </a:r>
            <a:br>
              <a:rPr lang="en" sz="3600">
                <a:latin typeface="Mate SC"/>
                <a:ea typeface="Mate SC"/>
                <a:cs typeface="Mate SC"/>
                <a:sym typeface="Mate SC"/>
              </a:rPr>
            </a:b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and the mome raths outgrabe .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7220425" y="2002800"/>
            <a:ext cx="17385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First stanza of </a:t>
            </a:r>
            <a:r>
              <a:rPr i="1" lang="en" sz="1800">
                <a:solidFill>
                  <a:schemeClr val="dk2"/>
                </a:solidFill>
              </a:rPr>
              <a:t>Jabberwocky </a:t>
            </a:r>
            <a:r>
              <a:rPr lang="en" sz="1800">
                <a:solidFill>
                  <a:schemeClr val="dk2"/>
                </a:solidFill>
              </a:rPr>
              <a:t>from </a:t>
            </a:r>
            <a:r>
              <a:rPr i="1" lang="en" sz="1800">
                <a:solidFill>
                  <a:schemeClr val="dk2"/>
                </a:solidFill>
              </a:rPr>
              <a:t>Through the Looking-Glass, and What Alice Found There</a:t>
            </a:r>
            <a:r>
              <a:rPr lang="en" sz="1800">
                <a:solidFill>
                  <a:schemeClr val="dk2"/>
                </a:solidFill>
              </a:rPr>
              <a:t> (1871) by Lewis Carroll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52" name="Google Shape;352;p35"/>
          <p:cNvGraphicFramePr/>
          <p:nvPr/>
        </p:nvGraphicFramePr>
        <p:xfrm>
          <a:off x="436025" y="174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460125"/>
                <a:gridCol w="842525"/>
                <a:gridCol w="1401725"/>
                <a:gridCol w="382850"/>
                <a:gridCol w="840800"/>
                <a:gridCol w="777500"/>
                <a:gridCol w="1388850"/>
                <a:gridCol w="1199150"/>
              </a:tblGrid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vbd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,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cc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30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3" name="Google Shape;353;p35"/>
          <p:cNvGraphicFramePr/>
          <p:nvPr/>
        </p:nvGraphicFramePr>
        <p:xfrm>
          <a:off x="436025" y="258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864650"/>
                <a:gridCol w="986925"/>
                <a:gridCol w="893025"/>
                <a:gridCol w="1493050"/>
                <a:gridCol w="549625"/>
                <a:gridCol w="854100"/>
                <a:gridCol w="949775"/>
                <a:gridCol w="446075"/>
              </a:tblGrid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vbd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cc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30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:</a:t>
                      </a:r>
                      <a:endParaRPr sz="30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4" name="Google Shape;354;p35"/>
          <p:cNvGraphicFramePr/>
          <p:nvPr/>
        </p:nvGraphicFramePr>
        <p:xfrm>
          <a:off x="436025" y="342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820975"/>
                <a:gridCol w="1364275"/>
                <a:gridCol w="1073450"/>
                <a:gridCol w="839575"/>
                <a:gridCol w="2118100"/>
                <a:gridCol w="382850"/>
              </a:tblGrid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vbd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,</a:t>
                      </a:r>
                      <a:endParaRPr sz="30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5" name="Google Shape;355;p35"/>
          <p:cNvGraphicFramePr/>
          <p:nvPr/>
        </p:nvGraphicFramePr>
        <p:xfrm>
          <a:off x="436025" y="425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954475"/>
                <a:gridCol w="823250"/>
                <a:gridCol w="1270175"/>
                <a:gridCol w="1211475"/>
                <a:gridCol w="1957000"/>
                <a:gridCol w="382850"/>
              </a:tblGrid>
              <a:tr h="79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cc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?</a:t>
                      </a:r>
                      <a:endParaRPr sz="3000">
                        <a:solidFill>
                          <a:srgbClr val="AB010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AB0101"/>
                          </a:solidFill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.</a:t>
                      </a:r>
                      <a:endParaRPr sz="3000">
                        <a:solidFill>
                          <a:srgbClr val="AB0101"/>
                        </a:solidFill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Context (above the word level)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Morphology (below the word level)</a:t>
            </a:r>
            <a:endParaRPr sz="3600"/>
          </a:p>
        </p:txBody>
      </p:sp>
      <p:sp>
        <p:nvSpPr>
          <p:cNvPr id="362" name="Google Shape;362;p36"/>
          <p:cNvSpPr/>
          <p:nvPr/>
        </p:nvSpPr>
        <p:spPr>
          <a:xfrm>
            <a:off x="372400" y="1285875"/>
            <a:ext cx="7400400" cy="80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AB01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counts</a:t>
            </a:r>
            <a:endParaRPr/>
          </a:p>
        </p:txBody>
      </p:sp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40775" y="1278525"/>
            <a:ext cx="5486100" cy="3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Count the times each tag follows another tag.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These are </a:t>
            </a:r>
            <a:r>
              <a:rPr b="1" lang="en" sz="3600"/>
              <a:t>tag bigram</a:t>
            </a:r>
            <a:r>
              <a:rPr lang="en" sz="3600"/>
              <a:t> counts (transition counts).</a:t>
            </a:r>
            <a:endParaRPr sz="3600"/>
          </a:p>
        </p:txBody>
      </p:sp>
      <p:graphicFrame>
        <p:nvGraphicFramePr>
          <p:cNvPr id="369" name="Google Shape;369;p37"/>
          <p:cNvGraphicFramePr/>
          <p:nvPr/>
        </p:nvGraphicFramePr>
        <p:xfrm>
          <a:off x="5526913" y="121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877850"/>
                <a:gridCol w="1102800"/>
                <a:gridCol w="853325"/>
              </a:tblGrid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312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690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113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262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1256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prp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vbd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847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vbd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464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type="title"/>
          </p:nvPr>
        </p:nvSpPr>
        <p:spPr>
          <a:xfrm>
            <a:off x="457200" y="101100"/>
            <a:ext cx="75240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to count tag pairs</a:t>
            </a:r>
            <a:endParaRPr/>
          </a:p>
        </p:txBody>
      </p:sp>
      <p:sp>
        <p:nvSpPr>
          <p:cNvPr id="375" name="Google Shape;375;p38"/>
          <p:cNvSpPr txBox="1"/>
          <p:nvPr>
            <p:ph idx="1" type="body"/>
          </p:nvPr>
        </p:nvSpPr>
        <p:spPr>
          <a:xfrm>
            <a:off x="457200" y="1278525"/>
            <a:ext cx="87162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0124D"/>
                </a:solidFill>
              </a:rPr>
              <a:t>count</a:t>
            </a:r>
            <a:r>
              <a:rPr lang="en" sz="2600">
                <a:solidFill>
                  <a:srgbClr val="4C1130"/>
                </a:solidFill>
              </a:rPr>
              <a:t>(</a:t>
            </a:r>
            <a:r>
              <a:rPr lang="en" sz="2600">
                <a:solidFill>
                  <a:srgbClr val="20124D"/>
                </a:solidFill>
              </a:rPr>
              <a:t>T</a:t>
            </a:r>
            <a:r>
              <a:rPr lang="en" sz="2600">
                <a:solidFill>
                  <a:srgbClr val="4C1130"/>
                </a:solidFill>
              </a:rPr>
              <a:t>):							</a:t>
            </a:r>
            <a:r>
              <a:rPr lang="en">
                <a:solidFill>
                  <a:srgbClr val="434343"/>
                </a:solidFill>
              </a:rPr>
              <a:t>▹ T: list of correct tags from corpus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124D"/>
                </a:solidFill>
              </a:rPr>
              <a:t>Ct2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←</a:t>
            </a:r>
            <a:r>
              <a:rPr lang="en" sz="2600"/>
              <a:t> </a:t>
            </a:r>
            <a:r>
              <a:rPr lang="en" sz="2600">
                <a:solidFill>
                  <a:srgbClr val="20124D"/>
                </a:solidFill>
              </a:rPr>
              <a:t>[0]			</a:t>
            </a:r>
            <a:r>
              <a:rPr lang="en" sz="2600">
                <a:solidFill>
                  <a:srgbClr val="4C1130"/>
                </a:solidFill>
              </a:rPr>
              <a:t>			</a:t>
            </a:r>
            <a:r>
              <a:rPr lang="en">
                <a:solidFill>
                  <a:srgbClr val="434343"/>
                </a:solidFill>
              </a:rPr>
              <a:t>▹ create a table of zeros</a:t>
            </a:r>
            <a:endParaRPr baseline="-25000">
              <a:solidFill>
                <a:srgbClr val="4C113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←</a:t>
            </a:r>
            <a:r>
              <a:rPr lang="en" sz="2600"/>
              <a:t> </a:t>
            </a:r>
            <a:r>
              <a:rPr lang="en" sz="2600">
                <a:solidFill>
                  <a:srgbClr val="20124D"/>
                </a:solidFill>
              </a:rPr>
              <a:t>2</a:t>
            </a:r>
            <a:r>
              <a:rPr lang="en" sz="2600">
                <a:solidFill>
                  <a:srgbClr val="4C1130"/>
                </a:solidFill>
              </a:rPr>
              <a:t>								</a:t>
            </a:r>
            <a:r>
              <a:rPr lang="en">
                <a:solidFill>
                  <a:srgbClr val="434343"/>
                </a:solidFill>
              </a:rPr>
              <a:t>▹ assign 2 to i</a:t>
            </a:r>
            <a:endParaRPr>
              <a:solidFill>
                <a:srgbClr val="4C113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C1130"/>
                </a:solidFill>
              </a:rPr>
              <a:t>while 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≤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len(</a:t>
            </a:r>
            <a:r>
              <a:rPr lang="en" sz="2600">
                <a:solidFill>
                  <a:srgbClr val="20124D"/>
                </a:solidFill>
              </a:rPr>
              <a:t>L</a:t>
            </a:r>
            <a:r>
              <a:rPr lang="en" sz="2600">
                <a:solidFill>
                  <a:srgbClr val="4C1130"/>
                </a:solidFill>
              </a:rPr>
              <a:t>):					</a:t>
            </a:r>
            <a:r>
              <a:rPr lang="en">
                <a:solidFill>
                  <a:srgbClr val="434343"/>
                </a:solidFill>
              </a:rPr>
              <a:t>▹ repeat while i is at most len(L)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2600">
                <a:solidFill>
                  <a:srgbClr val="20124D"/>
                </a:solidFill>
              </a:rPr>
              <a:t>	</a:t>
            </a:r>
            <a:r>
              <a:rPr lang="en" sz="2600">
                <a:solidFill>
                  <a:srgbClr val="20124D"/>
                </a:solidFill>
              </a:rPr>
              <a:t>Ct2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T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i </a:t>
            </a:r>
            <a:r>
              <a:rPr lang="en" sz="3000">
                <a:solidFill>
                  <a:srgbClr val="20124D"/>
                </a:solidFill>
              </a:rPr>
              <a:t>−</a:t>
            </a:r>
            <a:r>
              <a:rPr lang="en" sz="2600">
                <a:solidFill>
                  <a:srgbClr val="4C1130"/>
                </a:solidFill>
              </a:rPr>
              <a:t> 1], </a:t>
            </a:r>
            <a:r>
              <a:rPr lang="en" sz="2600">
                <a:solidFill>
                  <a:srgbClr val="20124D"/>
                </a:solidFill>
              </a:rPr>
              <a:t>T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>
                <a:solidFill>
                  <a:srgbClr val="4C1130"/>
                </a:solidFill>
              </a:rPr>
              <a:t>]]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←</a:t>
            </a:r>
            <a:r>
              <a:rPr lang="en" sz="2600"/>
              <a:t> </a:t>
            </a:r>
            <a:r>
              <a:rPr lang="en" sz="2600">
                <a:solidFill>
                  <a:srgbClr val="20124D"/>
                </a:solidFill>
              </a:rPr>
              <a:t>Ct2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T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i </a:t>
            </a:r>
            <a:r>
              <a:rPr lang="en" sz="3000">
                <a:solidFill>
                  <a:srgbClr val="20124D"/>
                </a:solidFill>
              </a:rPr>
              <a:t>−</a:t>
            </a:r>
            <a:r>
              <a:rPr lang="en" sz="2600">
                <a:solidFill>
                  <a:srgbClr val="4C1130"/>
                </a:solidFill>
              </a:rPr>
              <a:t> 1], </a:t>
            </a:r>
            <a:r>
              <a:rPr lang="en" sz="2600">
                <a:solidFill>
                  <a:srgbClr val="20124D"/>
                </a:solidFill>
              </a:rPr>
              <a:t>T</a:t>
            </a:r>
            <a:r>
              <a:rPr lang="en" sz="2600">
                <a:solidFill>
                  <a:srgbClr val="4C1130"/>
                </a:solidFill>
              </a:rPr>
              <a:t>[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>
                <a:solidFill>
                  <a:srgbClr val="4C1130"/>
                </a:solidFill>
              </a:rPr>
              <a:t>]</a:t>
            </a:r>
            <a:r>
              <a:rPr lang="en" sz="2600">
                <a:solidFill>
                  <a:srgbClr val="4C1130"/>
                </a:solidFill>
              </a:rPr>
              <a:t>]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+ </a:t>
            </a:r>
            <a:r>
              <a:rPr lang="en" sz="2600">
                <a:solidFill>
                  <a:srgbClr val="20124D"/>
                </a:solidFill>
              </a:rPr>
              <a:t>1		</a:t>
            </a:r>
            <a:r>
              <a:rPr lang="en">
                <a:solidFill>
                  <a:srgbClr val="434343"/>
                </a:solidFill>
              </a:rPr>
              <a:t>▹ increment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2600">
                <a:solidFill>
                  <a:srgbClr val="20124D"/>
                </a:solidFill>
              </a:rPr>
              <a:t>	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←</a:t>
            </a:r>
            <a:r>
              <a:rPr lang="en" sz="2600"/>
              <a:t> </a:t>
            </a:r>
            <a:r>
              <a:rPr lang="en" sz="2600">
                <a:solidFill>
                  <a:srgbClr val="20124D"/>
                </a:solidFill>
              </a:rPr>
              <a:t>i</a:t>
            </a:r>
            <a:r>
              <a:rPr lang="en" sz="2600"/>
              <a:t> </a:t>
            </a:r>
            <a:r>
              <a:rPr lang="en" sz="2600">
                <a:solidFill>
                  <a:srgbClr val="4C1130"/>
                </a:solidFill>
              </a:rPr>
              <a:t>+ </a:t>
            </a:r>
            <a:r>
              <a:rPr lang="en" sz="2600">
                <a:solidFill>
                  <a:srgbClr val="20124D"/>
                </a:solidFill>
              </a:rPr>
              <a:t>1</a:t>
            </a:r>
            <a:r>
              <a:rPr lang="en" sz="2600">
                <a:solidFill>
                  <a:srgbClr val="4C1130"/>
                </a:solidFill>
              </a:rPr>
              <a:t>						</a:t>
            </a:r>
            <a:r>
              <a:rPr lang="en">
                <a:solidFill>
                  <a:srgbClr val="434343"/>
                </a:solidFill>
              </a:rPr>
              <a:t>▹ increment i</a:t>
            </a:r>
            <a:endParaRPr baseline="-25000">
              <a:solidFill>
                <a:srgbClr val="20124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C1130"/>
                </a:solidFill>
              </a:rPr>
              <a:t>return</a:t>
            </a:r>
            <a:r>
              <a:rPr lang="en" sz="2600"/>
              <a:t> </a:t>
            </a:r>
            <a:r>
              <a:rPr lang="en" sz="2600">
                <a:solidFill>
                  <a:srgbClr val="20124D"/>
                </a:solidFill>
              </a:rPr>
              <a:t>Ct2</a:t>
            </a:r>
            <a:r>
              <a:rPr lang="en" sz="2600">
                <a:solidFill>
                  <a:srgbClr val="4C1130"/>
                </a:solidFill>
              </a:rPr>
              <a:t>						</a:t>
            </a:r>
            <a:r>
              <a:rPr lang="en">
                <a:solidFill>
                  <a:srgbClr val="434343"/>
                </a:solidFill>
              </a:rPr>
              <a:t>▹ output is the counts table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105150" y="4542850"/>
            <a:ext cx="8933700" cy="60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same algorithm as for counting word bigrams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tagging algorithm 2</a:t>
            </a:r>
            <a:endParaRPr/>
          </a:p>
        </p:txBody>
      </p:sp>
      <p:sp>
        <p:nvSpPr>
          <p:cNvPr id="382" name="Google Shape;382;p39"/>
          <p:cNvSpPr txBox="1"/>
          <p:nvPr>
            <p:ph idx="1" type="body"/>
          </p:nvPr>
        </p:nvSpPr>
        <p:spPr>
          <a:xfrm>
            <a:off x="-75" y="1278525"/>
            <a:ext cx="91440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20124D"/>
                </a:solidFill>
              </a:rPr>
              <a:t>tag2</a:t>
            </a:r>
            <a:r>
              <a:rPr lang="en" sz="2400">
                <a:solidFill>
                  <a:srgbClr val="4C1130"/>
                </a:solidFill>
              </a:rPr>
              <a:t>(</a:t>
            </a:r>
            <a:r>
              <a:rPr lang="en" sz="2400">
                <a:solidFill>
                  <a:srgbClr val="20124D"/>
                </a:solidFill>
              </a:rPr>
              <a:t>L</a:t>
            </a:r>
            <a:r>
              <a:rPr lang="en" sz="2400">
                <a:solidFill>
                  <a:srgbClr val="4C1130"/>
                </a:solidFill>
              </a:rPr>
              <a:t>, </a:t>
            </a:r>
            <a:r>
              <a:rPr lang="en" sz="2400">
                <a:solidFill>
                  <a:srgbClr val="20124D"/>
                </a:solidFill>
              </a:rPr>
              <a:t>Cwt, Ct2</a:t>
            </a:r>
            <a:r>
              <a:rPr lang="en" sz="2400">
                <a:solidFill>
                  <a:srgbClr val="4C1130"/>
                </a:solidFill>
              </a:rPr>
              <a:t>):				</a:t>
            </a:r>
            <a:r>
              <a:rPr lang="en" sz="2400">
                <a:solidFill>
                  <a:srgbClr val="434343"/>
                </a:solidFill>
              </a:rPr>
              <a:t>▹ L: tokens, Cwt: word-tag counts,</a:t>
            </a:r>
            <a:endParaRPr sz="2400">
              <a:solidFill>
                <a:srgbClr val="4C1130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</a:rPr>
              <a:t>T </a:t>
            </a:r>
            <a:r>
              <a:rPr lang="en" sz="2400">
                <a:solidFill>
                  <a:srgbClr val="4C1130"/>
                </a:solidFill>
              </a:rPr>
              <a:t>← </a:t>
            </a:r>
            <a:r>
              <a:rPr lang="en" sz="2400">
                <a:solidFill>
                  <a:srgbClr val="20124D"/>
                </a:solidFill>
              </a:rPr>
              <a:t>[]										</a:t>
            </a:r>
            <a:r>
              <a:rPr lang="en" sz="2400">
                <a:solidFill>
                  <a:srgbClr val="434343"/>
                </a:solidFill>
              </a:rPr>
              <a:t>▹</a:t>
            </a:r>
            <a:r>
              <a:rPr lang="en" sz="2400">
                <a:solidFill>
                  <a:srgbClr val="4C1130"/>
                </a:solidFill>
              </a:rPr>
              <a:t> </a:t>
            </a:r>
            <a:r>
              <a:rPr lang="en" sz="2400">
                <a:solidFill>
                  <a:srgbClr val="434343"/>
                </a:solidFill>
              </a:rPr>
              <a:t>Ct2: tag bigram counts</a:t>
            </a:r>
            <a:endParaRPr sz="24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</a:rPr>
              <a:t>T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1</a:t>
            </a:r>
            <a:r>
              <a:rPr lang="en" sz="2400">
                <a:solidFill>
                  <a:srgbClr val="4C1130"/>
                </a:solidFill>
              </a:rPr>
              <a:t>]</a:t>
            </a:r>
            <a:r>
              <a:rPr lang="en" sz="2400">
                <a:solidFill>
                  <a:srgbClr val="20124D"/>
                </a:solidFill>
              </a:rPr>
              <a:t> </a:t>
            </a:r>
            <a:r>
              <a:rPr lang="en" sz="2400">
                <a:solidFill>
                  <a:srgbClr val="4C1130"/>
                </a:solidFill>
              </a:rPr>
              <a:t>← </a:t>
            </a:r>
            <a:r>
              <a:rPr lang="en" sz="2400">
                <a:solidFill>
                  <a:srgbClr val="20124D"/>
                </a:solidFill>
              </a:rPr>
              <a:t>argmax</a:t>
            </a:r>
            <a:r>
              <a:rPr lang="en" sz="2400">
                <a:solidFill>
                  <a:srgbClr val="4C1130"/>
                </a:solidFill>
              </a:rPr>
              <a:t>(</a:t>
            </a:r>
            <a:r>
              <a:rPr lang="en" sz="2400">
                <a:solidFill>
                  <a:srgbClr val="20124D"/>
                </a:solidFill>
              </a:rPr>
              <a:t>Cwt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L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1</a:t>
            </a:r>
            <a:r>
              <a:rPr lang="en" sz="2400">
                <a:solidFill>
                  <a:srgbClr val="4C1130"/>
                </a:solidFill>
              </a:rPr>
              <a:t>], </a:t>
            </a:r>
            <a:r>
              <a:rPr lang="en" sz="2600">
                <a:solidFill>
                  <a:srgbClr val="20124D"/>
                </a:solidFill>
                <a:latin typeface="Mate SC"/>
                <a:ea typeface="Mate SC"/>
                <a:cs typeface="Mate SC"/>
                <a:sym typeface="Mate SC"/>
              </a:rPr>
              <a:t>·</a:t>
            </a:r>
            <a:r>
              <a:rPr lang="en" sz="2400">
                <a:solidFill>
                  <a:srgbClr val="4C1130"/>
                </a:solidFill>
              </a:rPr>
              <a:t>])	</a:t>
            </a:r>
            <a:r>
              <a:rPr lang="en" sz="2400">
                <a:solidFill>
                  <a:srgbClr val="434343"/>
                </a:solidFill>
              </a:rPr>
              <a:t>▹ most common tag for first token</a:t>
            </a:r>
            <a:endParaRPr sz="24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←</a:t>
            </a:r>
            <a:r>
              <a:rPr lang="en" sz="2400"/>
              <a:t> </a:t>
            </a:r>
            <a:r>
              <a:rPr lang="en" sz="2400">
                <a:solidFill>
                  <a:srgbClr val="20124D"/>
                </a:solidFill>
              </a:rPr>
              <a:t>2							</a:t>
            </a:r>
            <a:r>
              <a:rPr lang="en" sz="2400">
                <a:solidFill>
                  <a:srgbClr val="434343"/>
                </a:solidFill>
              </a:rPr>
              <a:t>▹ initialize i to 2</a:t>
            </a:r>
            <a:endParaRPr sz="24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C1130"/>
                </a:solidFill>
              </a:rPr>
              <a:t>while 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≤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len(</a:t>
            </a:r>
            <a:r>
              <a:rPr lang="en" sz="2400">
                <a:solidFill>
                  <a:srgbClr val="20124D"/>
                </a:solidFill>
              </a:rPr>
              <a:t>L</a:t>
            </a:r>
            <a:r>
              <a:rPr lang="en" sz="2400">
                <a:solidFill>
                  <a:srgbClr val="4C1130"/>
                </a:solidFill>
              </a:rPr>
              <a:t>):				</a:t>
            </a:r>
            <a:r>
              <a:rPr lang="en" sz="2400">
                <a:solidFill>
                  <a:srgbClr val="434343"/>
                </a:solidFill>
              </a:rPr>
              <a:t>▹ repeat for all tokens</a:t>
            </a:r>
            <a:endParaRPr sz="2400">
              <a:solidFill>
                <a:srgbClr val="4C113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</a:rPr>
              <a:t>T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>
                <a:solidFill>
                  <a:srgbClr val="4C1130"/>
                </a:solidFill>
              </a:rPr>
              <a:t>]</a:t>
            </a:r>
            <a:r>
              <a:rPr lang="en" sz="2400">
                <a:solidFill>
                  <a:srgbClr val="20124D"/>
                </a:solidFill>
              </a:rPr>
              <a:t> </a:t>
            </a:r>
            <a:r>
              <a:rPr lang="en" sz="2400">
                <a:solidFill>
                  <a:srgbClr val="4C1130"/>
                </a:solidFill>
              </a:rPr>
              <a:t>← </a:t>
            </a:r>
            <a:r>
              <a:rPr lang="en" sz="2400">
                <a:solidFill>
                  <a:srgbClr val="20124D"/>
                </a:solidFill>
              </a:rPr>
              <a:t>argmax</a:t>
            </a:r>
            <a:r>
              <a:rPr lang="en" sz="2400">
                <a:solidFill>
                  <a:srgbClr val="4C1130"/>
                </a:solidFill>
              </a:rPr>
              <a:t>(</a:t>
            </a:r>
            <a:r>
              <a:rPr lang="en" sz="2400">
                <a:solidFill>
                  <a:srgbClr val="20124D"/>
                </a:solidFill>
              </a:rPr>
              <a:t>Cwt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L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>
                <a:solidFill>
                  <a:srgbClr val="4C1130"/>
                </a:solidFill>
              </a:rPr>
              <a:t>], </a:t>
            </a:r>
            <a:r>
              <a:rPr lang="en" sz="2600">
                <a:solidFill>
                  <a:srgbClr val="20124D"/>
                </a:solidFill>
                <a:latin typeface="Mate SC"/>
                <a:ea typeface="Mate SC"/>
                <a:cs typeface="Mate SC"/>
                <a:sym typeface="Mate SC"/>
              </a:rPr>
              <a:t>·</a:t>
            </a:r>
            <a:r>
              <a:rPr lang="en" sz="2400">
                <a:solidFill>
                  <a:srgbClr val="4C1130"/>
                </a:solidFill>
              </a:rPr>
              <a:t>] × </a:t>
            </a:r>
            <a:r>
              <a:rPr lang="en" sz="2400">
                <a:solidFill>
                  <a:srgbClr val="20124D"/>
                </a:solidFill>
              </a:rPr>
              <a:t>Ct2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T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i − 1</a:t>
            </a:r>
            <a:r>
              <a:rPr lang="en" sz="2400">
                <a:solidFill>
                  <a:srgbClr val="4C1130"/>
                </a:solidFill>
              </a:rPr>
              <a:t>], </a:t>
            </a:r>
            <a:r>
              <a:rPr lang="en" sz="2600">
                <a:solidFill>
                  <a:srgbClr val="20124D"/>
                </a:solidFill>
                <a:latin typeface="Mate SC"/>
                <a:ea typeface="Mate SC"/>
                <a:cs typeface="Mate SC"/>
                <a:sym typeface="Mate SC"/>
              </a:rPr>
              <a:t>·</a:t>
            </a:r>
            <a:r>
              <a:rPr lang="en" sz="2400">
                <a:solidFill>
                  <a:srgbClr val="4C1130"/>
                </a:solidFill>
              </a:rPr>
              <a:t>])</a:t>
            </a:r>
            <a:r>
              <a:rPr lang="en" sz="2400">
                <a:solidFill>
                  <a:srgbClr val="434343"/>
                </a:solidFill>
              </a:rPr>
              <a:t>▹ multiply counts</a:t>
            </a:r>
            <a:endParaRPr sz="2400">
              <a:solidFill>
                <a:srgbClr val="4C113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←</a:t>
            </a:r>
            <a:r>
              <a:rPr lang="en" sz="2400"/>
              <a:t> 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/>
              <a:t> </a:t>
            </a:r>
            <a:r>
              <a:rPr lang="en" sz="2400">
                <a:solidFill>
                  <a:srgbClr val="4C1130"/>
                </a:solidFill>
              </a:rPr>
              <a:t>+ </a:t>
            </a:r>
            <a:r>
              <a:rPr lang="en" sz="2400">
                <a:solidFill>
                  <a:srgbClr val="20124D"/>
                </a:solidFill>
              </a:rPr>
              <a:t>1					</a:t>
            </a:r>
            <a:r>
              <a:rPr lang="en" sz="2400">
                <a:solidFill>
                  <a:srgbClr val="434343"/>
                </a:solidFill>
              </a:rPr>
              <a:t>▹ increment i</a:t>
            </a:r>
            <a:endParaRPr sz="2400">
              <a:solidFill>
                <a:srgbClr val="20124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C1130"/>
                </a:solidFill>
              </a:rPr>
              <a:t>return</a:t>
            </a:r>
            <a:r>
              <a:rPr lang="en" sz="2400"/>
              <a:t> </a:t>
            </a:r>
            <a:r>
              <a:rPr lang="en" sz="2400">
                <a:solidFill>
                  <a:srgbClr val="20124D"/>
                </a:solidFill>
              </a:rPr>
              <a:t>T						</a:t>
            </a:r>
            <a:r>
              <a:rPr lang="en" sz="2400">
                <a:solidFill>
                  <a:srgbClr val="434343"/>
                </a:solidFill>
              </a:rPr>
              <a:t>▹ output is list of tags</a:t>
            </a:r>
            <a:endParaRPr sz="2400">
              <a:solidFill>
                <a:srgbClr val="4C113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0124D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tagging algorithm 2</a:t>
            </a:r>
            <a:endParaRPr/>
          </a:p>
        </p:txBody>
      </p:sp>
      <p:sp>
        <p:nvSpPr>
          <p:cNvPr id="388" name="Google Shape;388;p40"/>
          <p:cNvSpPr txBox="1"/>
          <p:nvPr>
            <p:ph idx="1" type="body"/>
          </p:nvPr>
        </p:nvSpPr>
        <p:spPr>
          <a:xfrm>
            <a:off x="-75" y="1278525"/>
            <a:ext cx="91440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B7B7B7"/>
                </a:solidFill>
              </a:rPr>
              <a:t>tag2</a:t>
            </a:r>
            <a:r>
              <a:rPr lang="en" sz="2400">
                <a:solidFill>
                  <a:srgbClr val="B7B7B7"/>
                </a:solidFill>
              </a:rPr>
              <a:t>(L, Cwt, Ct2):				▹ L: tokens, Cwt: word-tag counts,</a:t>
            </a:r>
            <a:endParaRPr sz="2400">
              <a:solidFill>
                <a:srgbClr val="B7B7B7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T ← []										▹ Ct2: tag bigram counts</a:t>
            </a:r>
            <a:endParaRPr sz="24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T[1] ← argmax(Cwt[L[1], </a:t>
            </a:r>
            <a:r>
              <a:rPr lang="en" sz="2600">
                <a:solidFill>
                  <a:srgbClr val="B7B7B7"/>
                </a:solidFill>
                <a:latin typeface="Mate SC"/>
                <a:ea typeface="Mate SC"/>
                <a:cs typeface="Mate SC"/>
                <a:sym typeface="Mate SC"/>
              </a:rPr>
              <a:t>·</a:t>
            </a:r>
            <a:r>
              <a:rPr lang="en" sz="2400">
                <a:solidFill>
                  <a:srgbClr val="B7B7B7"/>
                </a:solidFill>
              </a:rPr>
              <a:t>])	▹ most common tag for first token</a:t>
            </a:r>
            <a:endParaRPr sz="24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i ← 2							▹ initialize i to 2</a:t>
            </a:r>
            <a:endParaRPr sz="24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while i ≤ len(L):				▹ repeat for all tokens</a:t>
            </a:r>
            <a:endParaRPr sz="2400">
              <a:solidFill>
                <a:srgbClr val="B7B7B7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T[i] ← argmax(</a:t>
            </a:r>
            <a:r>
              <a:rPr lang="en" sz="2400">
                <a:solidFill>
                  <a:srgbClr val="20124D"/>
                </a:solidFill>
              </a:rPr>
              <a:t>Cwt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L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i</a:t>
            </a:r>
            <a:r>
              <a:rPr lang="en" sz="2400">
                <a:solidFill>
                  <a:srgbClr val="4C1130"/>
                </a:solidFill>
              </a:rPr>
              <a:t>], </a:t>
            </a:r>
            <a:r>
              <a:rPr lang="en" sz="2600">
                <a:solidFill>
                  <a:srgbClr val="20124D"/>
                </a:solidFill>
                <a:latin typeface="Mate SC"/>
                <a:ea typeface="Mate SC"/>
                <a:cs typeface="Mate SC"/>
                <a:sym typeface="Mate SC"/>
              </a:rPr>
              <a:t>·</a:t>
            </a:r>
            <a:r>
              <a:rPr lang="en" sz="2400">
                <a:solidFill>
                  <a:srgbClr val="4C1130"/>
                </a:solidFill>
              </a:rPr>
              <a:t>] × </a:t>
            </a:r>
            <a:r>
              <a:rPr lang="en" sz="2400">
                <a:solidFill>
                  <a:srgbClr val="20124D"/>
                </a:solidFill>
              </a:rPr>
              <a:t>Ct2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T</a:t>
            </a:r>
            <a:r>
              <a:rPr lang="en" sz="2400">
                <a:solidFill>
                  <a:srgbClr val="4C1130"/>
                </a:solidFill>
              </a:rPr>
              <a:t>[</a:t>
            </a:r>
            <a:r>
              <a:rPr lang="en" sz="2400">
                <a:solidFill>
                  <a:srgbClr val="20124D"/>
                </a:solidFill>
              </a:rPr>
              <a:t>i − 1</a:t>
            </a:r>
            <a:r>
              <a:rPr lang="en" sz="2400">
                <a:solidFill>
                  <a:srgbClr val="4C1130"/>
                </a:solidFill>
              </a:rPr>
              <a:t>], </a:t>
            </a:r>
            <a:r>
              <a:rPr lang="en" sz="2600">
                <a:solidFill>
                  <a:srgbClr val="20124D"/>
                </a:solidFill>
                <a:latin typeface="Mate SC"/>
                <a:ea typeface="Mate SC"/>
                <a:cs typeface="Mate SC"/>
                <a:sym typeface="Mate SC"/>
              </a:rPr>
              <a:t>·</a:t>
            </a:r>
            <a:r>
              <a:rPr lang="en" sz="2400">
                <a:solidFill>
                  <a:srgbClr val="4C1130"/>
                </a:solidFill>
              </a:rPr>
              <a:t>]</a:t>
            </a:r>
            <a:r>
              <a:rPr lang="en" sz="2400">
                <a:solidFill>
                  <a:srgbClr val="B7B7B7"/>
                </a:solidFill>
              </a:rPr>
              <a:t>)▹ multiply counts</a:t>
            </a:r>
            <a:endParaRPr sz="2400">
              <a:solidFill>
                <a:srgbClr val="B7B7B7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i ← i + 1					▹ increment i</a:t>
            </a:r>
            <a:endParaRPr sz="2400">
              <a:solidFill>
                <a:srgbClr val="B7B7B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B7B7B7"/>
                </a:solidFill>
              </a:rPr>
              <a:t>return T						▹ output is list of tags</a:t>
            </a:r>
            <a:endParaRPr sz="2400">
              <a:solidFill>
                <a:srgbClr val="B7B7B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7B7B7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2981225" y="3505625"/>
            <a:ext cx="3620400" cy="44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0"/>
          <p:cNvSpPr txBox="1"/>
          <p:nvPr/>
        </p:nvSpPr>
        <p:spPr>
          <a:xfrm>
            <a:off x="105150" y="4542850"/>
            <a:ext cx="8933700" cy="600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Multiply corresponding elements in the two tables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counts</a:t>
            </a:r>
            <a:endParaRPr/>
          </a:p>
        </p:txBody>
      </p:sp>
      <p:graphicFrame>
        <p:nvGraphicFramePr>
          <p:cNvPr id="396" name="Google Shape;396;p41"/>
          <p:cNvGraphicFramePr/>
          <p:nvPr/>
        </p:nvGraphicFramePr>
        <p:xfrm>
          <a:off x="954913" y="121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960775"/>
                <a:gridCol w="755475"/>
                <a:gridCol w="1004875"/>
              </a:tblGrid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the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1527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well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rb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37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well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sleep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4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sleep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7" name="Google Shape;397;p41"/>
          <p:cNvGraphicFramePr/>
          <p:nvPr/>
        </p:nvGraphicFramePr>
        <p:xfrm>
          <a:off x="4764913" y="121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877850"/>
                <a:gridCol w="1102800"/>
                <a:gridCol w="853325"/>
              </a:tblGrid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312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690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rb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113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262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1256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8" name="Google Shape;398;p41"/>
          <p:cNvSpPr txBox="1"/>
          <p:nvPr>
            <p:ph idx="1" type="body"/>
          </p:nvPr>
        </p:nvSpPr>
        <p:spPr>
          <a:xfrm>
            <a:off x="0" y="1278518"/>
            <a:ext cx="14823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Cwt</a:t>
            </a:r>
            <a:endParaRPr sz="3600"/>
          </a:p>
        </p:txBody>
      </p:sp>
      <p:sp>
        <p:nvSpPr>
          <p:cNvPr id="399" name="Google Shape;399;p41"/>
          <p:cNvSpPr txBox="1"/>
          <p:nvPr>
            <p:ph idx="1" type="body"/>
          </p:nvPr>
        </p:nvSpPr>
        <p:spPr>
          <a:xfrm>
            <a:off x="3886200" y="1278518"/>
            <a:ext cx="14823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Ct2</a:t>
            </a:r>
            <a:endParaRPr sz="3600"/>
          </a:p>
        </p:txBody>
      </p:sp>
      <p:sp>
        <p:nvSpPr>
          <p:cNvPr id="400" name="Google Shape;400;p41"/>
          <p:cNvSpPr txBox="1"/>
          <p:nvPr>
            <p:ph idx="1" type="body"/>
          </p:nvPr>
        </p:nvSpPr>
        <p:spPr>
          <a:xfrm>
            <a:off x="346200" y="4180800"/>
            <a:ext cx="86550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Tag the short sentence: </a:t>
            </a: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sleep well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counts</a:t>
            </a:r>
            <a:endParaRPr/>
          </a:p>
        </p:txBody>
      </p:sp>
      <p:graphicFrame>
        <p:nvGraphicFramePr>
          <p:cNvPr id="406" name="Google Shape;406;p42"/>
          <p:cNvGraphicFramePr/>
          <p:nvPr/>
        </p:nvGraphicFramePr>
        <p:xfrm>
          <a:off x="954913" y="121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960775"/>
                <a:gridCol w="755475"/>
                <a:gridCol w="1004875"/>
              </a:tblGrid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the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1527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well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rb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37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well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sleep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4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sleep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7" name="Google Shape;407;p42"/>
          <p:cNvGraphicFramePr/>
          <p:nvPr/>
        </p:nvGraphicFramePr>
        <p:xfrm>
          <a:off x="4764913" y="121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877850"/>
                <a:gridCol w="1102800"/>
                <a:gridCol w="853325"/>
              </a:tblGrid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312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690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rb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113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262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1256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8" name="Google Shape;408;p42"/>
          <p:cNvSpPr txBox="1"/>
          <p:nvPr>
            <p:ph idx="1" type="body"/>
          </p:nvPr>
        </p:nvSpPr>
        <p:spPr>
          <a:xfrm>
            <a:off x="0" y="1278518"/>
            <a:ext cx="14823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Cwt</a:t>
            </a:r>
            <a:endParaRPr sz="3600"/>
          </a:p>
        </p:txBody>
      </p:sp>
      <p:sp>
        <p:nvSpPr>
          <p:cNvPr id="409" name="Google Shape;409;p42"/>
          <p:cNvSpPr txBox="1"/>
          <p:nvPr>
            <p:ph idx="1" type="body"/>
          </p:nvPr>
        </p:nvSpPr>
        <p:spPr>
          <a:xfrm>
            <a:off x="3886200" y="1278518"/>
            <a:ext cx="14823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Ct2</a:t>
            </a:r>
            <a:endParaRPr sz="3600"/>
          </a:p>
        </p:txBody>
      </p:sp>
      <p:sp>
        <p:nvSpPr>
          <p:cNvPr id="410" name="Google Shape;410;p42"/>
          <p:cNvSpPr txBox="1"/>
          <p:nvPr>
            <p:ph idx="1" type="body"/>
          </p:nvPr>
        </p:nvSpPr>
        <p:spPr>
          <a:xfrm>
            <a:off x="346200" y="4180800"/>
            <a:ext cx="86550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Tag the short sentence: </a:t>
            </a:r>
            <a:r>
              <a:rPr lang="en" sz="3600">
                <a:solidFill>
                  <a:srgbClr val="FF0000"/>
                </a:solidFill>
                <a:latin typeface="Mate SC"/>
                <a:ea typeface="Mate SC"/>
                <a:cs typeface="Mate SC"/>
                <a:sym typeface="Mate SC"/>
              </a:rPr>
              <a:t>sleep</a:t>
            </a: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 well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411" name="Google Shape;411;p42"/>
          <p:cNvSpPr/>
          <p:nvPr/>
        </p:nvSpPr>
        <p:spPr>
          <a:xfrm>
            <a:off x="948250" y="2902200"/>
            <a:ext cx="2248500" cy="51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2"/>
          <p:cNvSpPr txBox="1"/>
          <p:nvPr>
            <p:ph idx="1" type="body"/>
          </p:nvPr>
        </p:nvSpPr>
        <p:spPr>
          <a:xfrm>
            <a:off x="5466775" y="4561800"/>
            <a:ext cx="35343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nn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counts</a:t>
            </a:r>
            <a:endParaRPr/>
          </a:p>
        </p:txBody>
      </p:sp>
      <p:graphicFrame>
        <p:nvGraphicFramePr>
          <p:cNvPr id="418" name="Google Shape;418;p43"/>
          <p:cNvGraphicFramePr/>
          <p:nvPr/>
        </p:nvGraphicFramePr>
        <p:xfrm>
          <a:off x="954913" y="121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960775"/>
                <a:gridCol w="755475"/>
                <a:gridCol w="1004875"/>
              </a:tblGrid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the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1527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well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rb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37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well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sleep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4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sleep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vbp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9" name="Google Shape;419;p43"/>
          <p:cNvGraphicFramePr/>
          <p:nvPr/>
        </p:nvGraphicFramePr>
        <p:xfrm>
          <a:off x="4764913" y="121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{B288CAD0-4B57-44AB-9BB5-5E106612DCDA}</a:tableStyleId>
              </a:tblPr>
              <a:tblGrid>
                <a:gridCol w="877850"/>
                <a:gridCol w="1102800"/>
                <a:gridCol w="853325"/>
              </a:tblGrid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312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690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rb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113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in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262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dt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nn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Mate SC"/>
                          <a:ea typeface="Mate SC"/>
                          <a:cs typeface="Mate SC"/>
                          <a:sym typeface="Mate SC"/>
                        </a:rPr>
                        <a:t>1256</a:t>
                      </a:r>
                      <a:endParaRPr sz="2400">
                        <a:latin typeface="Mate SC"/>
                        <a:ea typeface="Mate SC"/>
                        <a:cs typeface="Mate SC"/>
                        <a:sym typeface="Mate S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0" name="Google Shape;420;p43"/>
          <p:cNvSpPr txBox="1"/>
          <p:nvPr>
            <p:ph idx="1" type="body"/>
          </p:nvPr>
        </p:nvSpPr>
        <p:spPr>
          <a:xfrm>
            <a:off x="0" y="1278518"/>
            <a:ext cx="14823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Cwt</a:t>
            </a:r>
            <a:endParaRPr sz="3600"/>
          </a:p>
        </p:txBody>
      </p:sp>
      <p:sp>
        <p:nvSpPr>
          <p:cNvPr id="421" name="Google Shape;421;p43"/>
          <p:cNvSpPr txBox="1"/>
          <p:nvPr>
            <p:ph idx="1" type="body"/>
          </p:nvPr>
        </p:nvSpPr>
        <p:spPr>
          <a:xfrm>
            <a:off x="3886200" y="1278518"/>
            <a:ext cx="14823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Ct2</a:t>
            </a:r>
            <a:endParaRPr sz="3600"/>
          </a:p>
        </p:txBody>
      </p:sp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346200" y="4180800"/>
            <a:ext cx="86550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Tag the short sentence: </a:t>
            </a: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sleep </a:t>
            </a:r>
            <a:r>
              <a:rPr lang="en" sz="3600">
                <a:solidFill>
                  <a:srgbClr val="FF0000"/>
                </a:solidFill>
                <a:latin typeface="Mate SC"/>
                <a:ea typeface="Mate SC"/>
                <a:cs typeface="Mate SC"/>
                <a:sym typeface="Mate SC"/>
              </a:rPr>
              <a:t>well</a:t>
            </a:r>
            <a:endParaRPr sz="3600">
              <a:solidFill>
                <a:srgbClr val="FF0000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984150" y="1839025"/>
            <a:ext cx="2212500" cy="96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3"/>
          <p:cNvSpPr txBox="1"/>
          <p:nvPr>
            <p:ph idx="1" type="body"/>
          </p:nvPr>
        </p:nvSpPr>
        <p:spPr>
          <a:xfrm>
            <a:off x="5466775" y="4561800"/>
            <a:ext cx="3534300" cy="9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n</a:t>
            </a: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n      rb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425" name="Google Shape;425;p43"/>
          <p:cNvSpPr/>
          <p:nvPr/>
        </p:nvSpPr>
        <p:spPr>
          <a:xfrm>
            <a:off x="4764925" y="1308975"/>
            <a:ext cx="2684400" cy="149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3"/>
          <p:cNvSpPr txBox="1"/>
          <p:nvPr>
            <p:ph idx="1" type="body"/>
          </p:nvPr>
        </p:nvSpPr>
        <p:spPr>
          <a:xfrm>
            <a:off x="6810100" y="3650675"/>
            <a:ext cx="28764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Mate SC"/>
                <a:ea typeface="Mate SC"/>
                <a:cs typeface="Mate SC"/>
                <a:sym typeface="Mate SC"/>
              </a:rPr>
              <a:t>nn: 3</a:t>
            </a:r>
            <a:r>
              <a:rPr lang="en" sz="2400">
                <a:solidFill>
                  <a:srgbClr val="FF0000"/>
                </a:solidFill>
              </a:rPr>
              <a:t>×</a:t>
            </a:r>
            <a:r>
              <a:rPr lang="en" sz="2400">
                <a:solidFill>
                  <a:srgbClr val="FF0000"/>
                </a:solidFill>
                <a:latin typeface="Mate SC"/>
                <a:ea typeface="Mate SC"/>
                <a:cs typeface="Mate SC"/>
                <a:sym typeface="Mate SC"/>
              </a:rPr>
              <a:t>312</a:t>
            </a:r>
            <a:r>
              <a:rPr lang="en" sz="2400">
                <a:solidFill>
                  <a:srgbClr val="FF0000"/>
                </a:solidFill>
              </a:rPr>
              <a:t>=</a:t>
            </a:r>
            <a:r>
              <a:rPr lang="en" sz="2400">
                <a:solidFill>
                  <a:srgbClr val="FF0000"/>
                </a:solidFill>
                <a:latin typeface="Mate SC"/>
                <a:ea typeface="Mate SC"/>
                <a:cs typeface="Mate SC"/>
                <a:sym typeface="Mate SC"/>
              </a:rPr>
              <a:t>936</a:t>
            </a:r>
            <a:endParaRPr sz="2400">
              <a:solidFill>
                <a:srgbClr val="FF0000"/>
              </a:solidFill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0000"/>
                </a:solidFill>
                <a:latin typeface="Mate SC"/>
                <a:ea typeface="Mate SC"/>
                <a:cs typeface="Mate SC"/>
                <a:sym typeface="Mate SC"/>
              </a:rPr>
              <a:t>rb: 37</a:t>
            </a:r>
            <a:r>
              <a:rPr lang="en" sz="2400">
                <a:solidFill>
                  <a:srgbClr val="FF0000"/>
                </a:solidFill>
              </a:rPr>
              <a:t>×</a:t>
            </a:r>
            <a:r>
              <a:rPr lang="en" sz="2400">
                <a:solidFill>
                  <a:srgbClr val="FF0000"/>
                </a:solidFill>
                <a:latin typeface="Mate SC"/>
                <a:ea typeface="Mate SC"/>
                <a:cs typeface="Mate SC"/>
                <a:sym typeface="Mate SC"/>
              </a:rPr>
              <a:t>113</a:t>
            </a:r>
            <a:r>
              <a:rPr lang="en" sz="2400">
                <a:solidFill>
                  <a:srgbClr val="FF0000"/>
                </a:solidFill>
              </a:rPr>
              <a:t>=</a:t>
            </a:r>
            <a:r>
              <a:rPr lang="en" sz="2400">
                <a:solidFill>
                  <a:srgbClr val="FF0000"/>
                </a:solidFill>
                <a:latin typeface="Mate SC"/>
                <a:ea typeface="Mate SC"/>
                <a:cs typeface="Mate SC"/>
                <a:sym typeface="Mate SC"/>
              </a:rPr>
              <a:t>4181</a:t>
            </a:r>
            <a:endParaRPr sz="2400">
              <a:solidFill>
                <a:srgbClr val="FF0000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Lexical ambiguity</a:t>
            </a:r>
            <a:endParaRPr/>
          </a:p>
        </p:txBody>
      </p:sp>
      <p:sp>
        <p:nvSpPr>
          <p:cNvPr id="209" name="Google Shape;209;p17"/>
          <p:cNvSpPr txBox="1"/>
          <p:nvPr>
            <p:ph idx="1" type="body"/>
          </p:nvPr>
        </p:nvSpPr>
        <p:spPr>
          <a:xfrm>
            <a:off x="457200" y="1278525"/>
            <a:ext cx="75801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word </a:t>
            </a: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wish</a:t>
            </a:r>
            <a:r>
              <a:rPr lang="en" sz="3600"/>
              <a:t> is ambiguous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Mate SC"/>
                <a:ea typeface="Mate SC"/>
                <a:cs typeface="Mate SC"/>
                <a:sym typeface="Mate SC"/>
              </a:rPr>
              <a:t>wish</a:t>
            </a:r>
            <a:r>
              <a:rPr lang="en" sz="3600"/>
              <a:t> (verb):</a:t>
            </a:r>
            <a:r>
              <a:rPr b="1" lang="en" sz="3600"/>
              <a:t> </a:t>
            </a:r>
            <a:r>
              <a:rPr b="1" lang="en" sz="3600">
                <a:solidFill>
                  <a:schemeClr val="accent2"/>
                </a:solidFill>
              </a:rPr>
              <a:t>לבקש, לאחל</a:t>
            </a:r>
            <a:endParaRPr b="1" sz="36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274E13"/>
                </a:solidFill>
                <a:latin typeface="Mate SC"/>
                <a:ea typeface="Mate SC"/>
                <a:cs typeface="Mate SC"/>
                <a:sym typeface="Mate SC"/>
              </a:rPr>
              <a:t>wish</a:t>
            </a:r>
            <a:r>
              <a:rPr lang="en" sz="3600"/>
              <a:t> (noun): </a:t>
            </a:r>
            <a:r>
              <a:rPr b="1" lang="en" sz="3600">
                <a:solidFill>
                  <a:srgbClr val="274E13"/>
                </a:solidFill>
              </a:rPr>
              <a:t>משאלה</a:t>
            </a:r>
            <a:endParaRPr b="1"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Phrases</a:t>
            </a:r>
            <a:endParaRPr/>
          </a:p>
        </p:txBody>
      </p:sp>
      <p:sp>
        <p:nvSpPr>
          <p:cNvPr id="432" name="Google Shape;432;p44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Parts of speech are for single words, but multi-word phrases may have similar syntactic roles.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Noun p</a:t>
            </a:r>
            <a:r>
              <a:rPr lang="en"/>
              <a:t>hrases (NP)</a:t>
            </a:r>
            <a:endParaRPr/>
          </a:p>
        </p:txBody>
      </p:sp>
      <p:sp>
        <p:nvSpPr>
          <p:cNvPr id="438" name="Google Shape;438;p45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I saw a [dog]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			 [small dog]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			 [small dog with a black tail]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</a:t>
            </a:r>
            <a:r>
              <a:rPr lang="en"/>
              <a:t> phrases (VP)</a:t>
            </a:r>
            <a:endParaRPr/>
          </a:p>
        </p:txBody>
      </p:sp>
      <p:sp>
        <p:nvSpPr>
          <p:cNvPr id="444" name="Google Shape;444;p46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I [walk]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I [walk home]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I [walk home quickly but surely]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Adjective</a:t>
            </a:r>
            <a:r>
              <a:rPr lang="en"/>
              <a:t> phrases (AP)</a:t>
            </a:r>
            <a:endParaRPr/>
          </a:p>
        </p:txBody>
      </p:sp>
      <p:sp>
        <p:nvSpPr>
          <p:cNvPr id="450" name="Google Shape;450;p47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This car is [fast]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This car is [really very fast]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This car is [faster than my old one]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Prepositional</a:t>
            </a:r>
            <a:r>
              <a:rPr lang="en"/>
              <a:t> phrases (PP)</a:t>
            </a:r>
            <a:endParaRPr/>
          </a:p>
        </p:txBody>
      </p:sp>
      <p:sp>
        <p:nvSpPr>
          <p:cNvPr id="456" name="Google Shape;456;p48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Cats fall [on their feet]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I’m wearing the shirt [from Italy]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ate SC"/>
                <a:ea typeface="Mate SC"/>
                <a:cs typeface="Mate SC"/>
                <a:sym typeface="Mate SC"/>
              </a:rPr>
              <a:t>I’m taking the bus [from Tel Aviv]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Bracketing</a:t>
            </a:r>
            <a:endParaRPr/>
          </a:p>
        </p:txBody>
      </p:sp>
      <p:sp>
        <p:nvSpPr>
          <p:cNvPr id="462" name="Google Shape;462;p49"/>
          <p:cNvSpPr txBox="1"/>
          <p:nvPr>
            <p:ph idx="1" type="body"/>
          </p:nvPr>
        </p:nvSpPr>
        <p:spPr>
          <a:xfrm>
            <a:off x="0" y="1278525"/>
            <a:ext cx="6087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hierarchy of </a:t>
            </a:r>
            <a:r>
              <a:rPr b="1" lang="en" sz="3600"/>
              <a:t>constituents</a:t>
            </a:r>
            <a:endParaRPr sz="3600"/>
          </a:p>
        </p:txBody>
      </p:sp>
      <p:sp>
        <p:nvSpPr>
          <p:cNvPr id="463" name="Google Shape;463;p49"/>
          <p:cNvSpPr txBox="1"/>
          <p:nvPr/>
        </p:nvSpPr>
        <p:spPr>
          <a:xfrm>
            <a:off x="228375" y="3675350"/>
            <a:ext cx="5268900" cy="101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Mate SC"/>
                <a:ea typeface="Mate SC"/>
                <a:cs typeface="Mate SC"/>
                <a:sym typeface="Mate SC"/>
              </a:rPr>
              <a:t>[i [like [old books]]]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  <p:pic>
        <p:nvPicPr>
          <p:cNvPr id="464" name="Google Shape;4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825" y="3221200"/>
            <a:ext cx="2063650" cy="192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5" name="Google Shape;46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825" y="1305501"/>
            <a:ext cx="2063650" cy="17535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6" name="Google Shape;466;p49"/>
          <p:cNvSpPr txBox="1"/>
          <p:nvPr/>
        </p:nvSpPr>
        <p:spPr>
          <a:xfrm>
            <a:off x="228375" y="2064750"/>
            <a:ext cx="5268900" cy="101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Mate SC"/>
                <a:ea typeface="Mate SC"/>
                <a:cs typeface="Mate SC"/>
                <a:sym typeface="Mate SC"/>
              </a:rPr>
              <a:t>[[birds [that swim]] fly]</a:t>
            </a:r>
            <a:endParaRPr sz="3600"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 txBox="1"/>
          <p:nvPr>
            <p:ph type="title"/>
          </p:nvPr>
        </p:nvSpPr>
        <p:spPr>
          <a:xfrm>
            <a:off x="457200" y="101100"/>
            <a:ext cx="86763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Phrase structure</a:t>
            </a:r>
            <a:endParaRPr baseline="-25000" sz="4000"/>
          </a:p>
        </p:txBody>
      </p:sp>
      <p:sp>
        <p:nvSpPr>
          <p:cNvPr id="472" name="Google Shape;472;p50"/>
          <p:cNvSpPr txBox="1"/>
          <p:nvPr>
            <p:ph idx="1" type="body"/>
          </p:nvPr>
        </p:nvSpPr>
        <p:spPr>
          <a:xfrm>
            <a:off x="0" y="1278525"/>
            <a:ext cx="59820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Represents text structure as a </a:t>
            </a:r>
            <a:r>
              <a:rPr b="1" lang="en" sz="3600"/>
              <a:t>tree</a:t>
            </a:r>
            <a:r>
              <a:rPr lang="en" sz="3600"/>
              <a:t>: tokens are leaves</a:t>
            </a:r>
            <a:endParaRPr sz="3000"/>
          </a:p>
        </p:txBody>
      </p:sp>
      <p:sp>
        <p:nvSpPr>
          <p:cNvPr id="473" name="Google Shape;473;p50"/>
          <p:cNvSpPr txBox="1"/>
          <p:nvPr/>
        </p:nvSpPr>
        <p:spPr>
          <a:xfrm>
            <a:off x="6789600" y="4782300"/>
            <a:ext cx="23544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mshang.ca/syntree</a:t>
            </a:r>
            <a:endParaRPr/>
          </a:p>
        </p:txBody>
      </p:sp>
      <p:pic>
        <p:nvPicPr>
          <p:cNvPr id="474" name="Google Shape;4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950" y="1231825"/>
            <a:ext cx="3151450" cy="3628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Chinese example</a:t>
            </a:r>
            <a:endParaRPr/>
          </a:p>
        </p:txBody>
      </p:sp>
      <p:sp>
        <p:nvSpPr>
          <p:cNvPr id="480" name="Google Shape;480;p51"/>
          <p:cNvSpPr txBox="1"/>
          <p:nvPr>
            <p:ph idx="1" type="body"/>
          </p:nvPr>
        </p:nvSpPr>
        <p:spPr>
          <a:xfrm>
            <a:off x="0" y="1278525"/>
            <a:ext cx="6024300" cy="16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Different rules/labels are used for different languages</a:t>
            </a:r>
            <a:endParaRPr sz="3600"/>
          </a:p>
        </p:txBody>
      </p:sp>
      <p:pic>
        <p:nvPicPr>
          <p:cNvPr id="481" name="Google Shape;4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223" y="0"/>
            <a:ext cx="2954777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Lexical ambiguity</a:t>
            </a:r>
            <a:endParaRPr/>
          </a:p>
        </p:txBody>
      </p:sp>
      <p:pic>
        <p:nvPicPr>
          <p:cNvPr id="487" name="Google Shape;4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900"/>
            <a:ext cx="4621550" cy="392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8" name="Google Shape;48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150" y="290675"/>
            <a:ext cx="4155850" cy="4852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9" name="Google Shape;489;p52"/>
          <p:cNvSpPr/>
          <p:nvPr/>
        </p:nvSpPr>
        <p:spPr>
          <a:xfrm>
            <a:off x="3000925" y="3787175"/>
            <a:ext cx="675000" cy="129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2"/>
          <p:cNvSpPr/>
          <p:nvPr/>
        </p:nvSpPr>
        <p:spPr>
          <a:xfrm>
            <a:off x="7569525" y="3264700"/>
            <a:ext cx="675000" cy="109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Syntactic ambiguity</a:t>
            </a:r>
            <a:endParaRPr/>
          </a:p>
        </p:txBody>
      </p:sp>
      <p:pic>
        <p:nvPicPr>
          <p:cNvPr id="496" name="Google Shape;4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5" y="1598275"/>
            <a:ext cx="4649475" cy="3316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7" name="Google Shape;4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624" y="1598275"/>
            <a:ext cx="3978177" cy="3316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8" name="Google Shape;498;p53"/>
          <p:cNvPicPr preferRelativeResize="0"/>
          <p:nvPr/>
        </p:nvPicPr>
        <p:blipFill rotWithShape="1">
          <a:blip r:embed="rId5">
            <a:alphaModFix/>
          </a:blip>
          <a:srcRect b="66097" l="0" r="52536" t="0"/>
          <a:stretch/>
        </p:blipFill>
        <p:spPr>
          <a:xfrm>
            <a:off x="130475" y="3900900"/>
            <a:ext cx="1446700" cy="10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3"/>
          <p:cNvPicPr preferRelativeResize="0"/>
          <p:nvPr/>
        </p:nvPicPr>
        <p:blipFill rotWithShape="1">
          <a:blip r:embed="rId5">
            <a:alphaModFix/>
          </a:blip>
          <a:srcRect b="0" l="0" r="52536" t="66097"/>
          <a:stretch/>
        </p:blipFill>
        <p:spPr>
          <a:xfrm>
            <a:off x="4891625" y="3900900"/>
            <a:ext cx="1446700" cy="10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3"/>
          <p:cNvSpPr/>
          <p:nvPr/>
        </p:nvSpPr>
        <p:spPr>
          <a:xfrm>
            <a:off x="2720700" y="2664950"/>
            <a:ext cx="2016000" cy="229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3"/>
          <p:cNvSpPr/>
          <p:nvPr/>
        </p:nvSpPr>
        <p:spPr>
          <a:xfrm>
            <a:off x="7051800" y="2698800"/>
            <a:ext cx="2016000" cy="229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context helps</a:t>
            </a:r>
            <a:endParaRPr/>
          </a:p>
        </p:txBody>
      </p:sp>
      <p:sp>
        <p:nvSpPr>
          <p:cNvPr id="215" name="Google Shape;215;p18"/>
          <p:cNvSpPr txBox="1"/>
          <p:nvPr>
            <p:ph idx="1" type="body"/>
          </p:nvPr>
        </p:nvSpPr>
        <p:spPr>
          <a:xfrm>
            <a:off x="457200" y="1278525"/>
            <a:ext cx="8229600" cy="3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Verb:</a:t>
            </a:r>
            <a:endParaRPr sz="30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How I </a:t>
            </a:r>
            <a:r>
              <a:rPr b="1" lang="en" sz="3000">
                <a:solidFill>
                  <a:srgbClr val="AB0101"/>
                </a:solidFill>
                <a:latin typeface="Mate SC"/>
                <a:ea typeface="Mate SC"/>
                <a:cs typeface="Mate SC"/>
                <a:sym typeface="Mate SC"/>
              </a:rPr>
              <a:t>wish</a:t>
            </a: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 you were here</a:t>
            </a:r>
            <a:endParaRPr sz="3000">
              <a:latin typeface="Mate SC"/>
              <a:ea typeface="Mate SC"/>
              <a:cs typeface="Mate SC"/>
              <a:sym typeface="Mate SC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Careful what you </a:t>
            </a:r>
            <a:r>
              <a:rPr b="1" lang="en" sz="3000">
                <a:solidFill>
                  <a:srgbClr val="AB0101"/>
                </a:solidFill>
                <a:latin typeface="Mate SC"/>
                <a:ea typeface="Mate SC"/>
                <a:cs typeface="Mate SC"/>
                <a:sym typeface="Mate SC"/>
              </a:rPr>
              <a:t>wish</a:t>
            </a: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 for</a:t>
            </a:r>
            <a:endParaRPr sz="3000">
              <a:latin typeface="Mate SC"/>
              <a:ea typeface="Mate SC"/>
              <a:cs typeface="Mate SC"/>
              <a:sym typeface="Mate SC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B0101"/>
                </a:solidFill>
                <a:latin typeface="Mate SC"/>
                <a:ea typeface="Mate SC"/>
                <a:cs typeface="Mate SC"/>
                <a:sym typeface="Mate SC"/>
              </a:rPr>
              <a:t>Wish</a:t>
            </a: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 you a happy birthday</a:t>
            </a:r>
            <a:endParaRPr sz="30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Noun: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Your </a:t>
            </a:r>
            <a:r>
              <a:rPr b="1" lang="en" sz="3000">
                <a:solidFill>
                  <a:srgbClr val="274E13"/>
                </a:solidFill>
                <a:latin typeface="Mate SC"/>
                <a:ea typeface="Mate SC"/>
                <a:cs typeface="Mate SC"/>
                <a:sym typeface="Mate SC"/>
              </a:rPr>
              <a:t>wish</a:t>
            </a: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 is my command</a:t>
            </a:r>
            <a:endParaRPr sz="3000">
              <a:latin typeface="Mate SC"/>
              <a:ea typeface="Mate SC"/>
              <a:cs typeface="Mate SC"/>
              <a:sym typeface="Mate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If you could have one </a:t>
            </a:r>
            <a:r>
              <a:rPr b="1" lang="en" sz="3000">
                <a:solidFill>
                  <a:srgbClr val="274E13"/>
                </a:solidFill>
                <a:latin typeface="Mate SC"/>
                <a:ea typeface="Mate SC"/>
                <a:cs typeface="Mate SC"/>
                <a:sym typeface="Mate SC"/>
              </a:rPr>
              <a:t>wish</a:t>
            </a:r>
            <a:endParaRPr b="1" sz="3000">
              <a:solidFill>
                <a:srgbClr val="274E13"/>
              </a:solidFill>
              <a:latin typeface="Mate SC"/>
              <a:ea typeface="Mate SC"/>
              <a:cs typeface="Mate SC"/>
              <a:sym typeface="Mate S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Make a </a:t>
            </a:r>
            <a:r>
              <a:rPr b="1" lang="en" sz="3000">
                <a:solidFill>
                  <a:srgbClr val="274E13"/>
                </a:solidFill>
                <a:latin typeface="Mate SC"/>
                <a:ea typeface="Mate SC"/>
                <a:cs typeface="Mate SC"/>
                <a:sym typeface="Mate SC"/>
              </a:rPr>
              <a:t>wish</a:t>
            </a:r>
            <a:endParaRPr b="1" sz="3000">
              <a:solidFill>
                <a:srgbClr val="274E13"/>
              </a:solidFill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guage_nerd.png" id="506" name="Google Shape;5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673" y="-1"/>
            <a:ext cx="44906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4"/>
          <p:cNvSpPr txBox="1"/>
          <p:nvPr/>
        </p:nvSpPr>
        <p:spPr>
          <a:xfrm>
            <a:off x="6914225" y="4588400"/>
            <a:ext cx="22299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xkcd.com/1443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parsing</a:t>
            </a:r>
            <a:endParaRPr baseline="-25000" sz="4000"/>
          </a:p>
        </p:txBody>
      </p:sp>
      <p:sp>
        <p:nvSpPr>
          <p:cNvPr id="513" name="Google Shape;513;p55"/>
          <p:cNvSpPr txBox="1"/>
          <p:nvPr>
            <p:ph idx="1" type="body"/>
          </p:nvPr>
        </p:nvSpPr>
        <p:spPr>
          <a:xfrm>
            <a:off x="0" y="1278525"/>
            <a:ext cx="8786700" cy="16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Represents text structure as a </a:t>
            </a:r>
            <a:r>
              <a:rPr b="1" lang="en" sz="3600"/>
              <a:t>tree</a:t>
            </a:r>
            <a:r>
              <a:rPr lang="en" sz="3600"/>
              <a:t>: tokens are all the nodes (not just leaves)</a:t>
            </a:r>
            <a:endParaRPr sz="3000"/>
          </a:p>
        </p:txBody>
      </p:sp>
      <p:pic>
        <p:nvPicPr>
          <p:cNvPr id="514" name="Google Shape;5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200" y="3085650"/>
            <a:ext cx="4112652" cy="1916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Parsing</a:t>
            </a:r>
            <a:endParaRPr baseline="-25000" sz="4000"/>
          </a:p>
        </p:txBody>
      </p:sp>
      <p:pic>
        <p:nvPicPr>
          <p:cNvPr descr="asawb.png" id="520" name="Google Shape;5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500" y="1229750"/>
            <a:ext cx="4429675" cy="3631024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6"/>
          <p:cNvSpPr txBox="1"/>
          <p:nvPr/>
        </p:nvSpPr>
        <p:spPr>
          <a:xfrm>
            <a:off x="204075" y="0"/>
            <a:ext cx="7937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googleresearch.blogspot.co.il/2016/05/announcing-syntaxnet-worlds-most.html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7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Syntactic ambiguity</a:t>
            </a:r>
            <a:endParaRPr/>
          </a:p>
        </p:txBody>
      </p:sp>
      <p:pic>
        <p:nvPicPr>
          <p:cNvPr id="527" name="Google Shape;5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213" y="1309225"/>
            <a:ext cx="6645570" cy="200036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8" name="Google Shape;52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75" y="3365638"/>
            <a:ext cx="7562850" cy="1762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9" name="Google Shape;52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75" y="3365638"/>
            <a:ext cx="75628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225" y="1309225"/>
            <a:ext cx="6645550" cy="2000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8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Syntactic Ambiguity</a:t>
            </a:r>
            <a:endParaRPr/>
          </a:p>
        </p:txBody>
      </p:sp>
      <p:pic>
        <p:nvPicPr>
          <p:cNvPr descr="drovedown.png" id="536" name="Google Shape;536;p58"/>
          <p:cNvPicPr preferRelativeResize="0"/>
          <p:nvPr/>
        </p:nvPicPr>
        <p:blipFill rotWithShape="1">
          <a:blip r:embed="rId3">
            <a:alphaModFix/>
          </a:blip>
          <a:srcRect b="17566" l="904" r="53617" t="17896"/>
          <a:stretch/>
        </p:blipFill>
        <p:spPr>
          <a:xfrm>
            <a:off x="211775" y="1239575"/>
            <a:ext cx="5942824" cy="18079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rovedown.png" id="537" name="Google Shape;537;p58"/>
          <p:cNvPicPr preferRelativeResize="0"/>
          <p:nvPr/>
        </p:nvPicPr>
        <p:blipFill rotWithShape="1">
          <a:blip r:embed="rId3">
            <a:alphaModFix/>
          </a:blip>
          <a:srcRect b="5178" l="52040" r="0" t="32278"/>
          <a:stretch/>
        </p:blipFill>
        <p:spPr>
          <a:xfrm>
            <a:off x="211775" y="3120900"/>
            <a:ext cx="5942824" cy="16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8" name="Google Shape;538;p58"/>
          <p:cNvPicPr preferRelativeResize="0"/>
          <p:nvPr/>
        </p:nvPicPr>
        <p:blipFill rotWithShape="1">
          <a:blip r:embed="rId4">
            <a:alphaModFix/>
          </a:blip>
          <a:srcRect b="3904" l="18300" r="19347" t="33414"/>
          <a:stretch/>
        </p:blipFill>
        <p:spPr>
          <a:xfrm>
            <a:off x="6306794" y="1239575"/>
            <a:ext cx="2696880" cy="1807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Syntactic Ambiguity</a:t>
            </a:r>
            <a:endParaRPr/>
          </a:p>
        </p:txBody>
      </p:sp>
      <p:sp>
        <p:nvSpPr>
          <p:cNvPr id="544" name="Google Shape;544;p59"/>
          <p:cNvSpPr txBox="1"/>
          <p:nvPr/>
        </p:nvSpPr>
        <p:spPr>
          <a:xfrm>
            <a:off x="197300" y="0"/>
            <a:ext cx="7937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github.com/tensorflow/models/tree/master/syntaxnet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45" name="Google Shape;54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129" y="1199050"/>
            <a:ext cx="6649420" cy="31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9"/>
          <p:cNvSpPr txBox="1"/>
          <p:nvPr>
            <p:ph idx="1" type="body"/>
          </p:nvPr>
        </p:nvSpPr>
        <p:spPr>
          <a:xfrm>
            <a:off x="86900" y="4337575"/>
            <a:ext cx="91440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Who had the glasses?</a:t>
            </a:r>
            <a:endParaRPr sz="3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</a:t>
            </a:r>
            <a:endParaRPr/>
          </a:p>
        </p:txBody>
      </p:sp>
      <p:sp>
        <p:nvSpPr>
          <p:cNvPr id="552" name="Google Shape;552;p6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Natural Language Understanding</a:t>
            </a:r>
            <a:r>
              <a:rPr lang="en" sz="2400"/>
              <a:t>: who did what to whom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and where and when and how and why?</a:t>
            </a:r>
            <a:endParaRPr sz="2400"/>
          </a:p>
        </p:txBody>
      </p:sp>
      <p:pic>
        <p:nvPicPr>
          <p:cNvPr id="553" name="Google Shape;5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63" y="2108425"/>
            <a:ext cx="7908874" cy="29828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1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Cross-Linguistic Examples</a:t>
            </a:r>
            <a:endParaRPr/>
          </a:p>
        </p:txBody>
      </p:sp>
      <p:sp>
        <p:nvSpPr>
          <p:cNvPr id="559" name="Google Shape;559;p61"/>
          <p:cNvSpPr txBox="1"/>
          <p:nvPr/>
        </p:nvSpPr>
        <p:spPr>
          <a:xfrm>
            <a:off x="197300" y="0"/>
            <a:ext cx="7937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universaldependencies.org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60" name="Google Shape;5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99" y="2873625"/>
            <a:ext cx="2975871" cy="109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1" name="Google Shape;56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00" y="4025625"/>
            <a:ext cx="3997475" cy="109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2" name="Google Shape;56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5469" y="1277350"/>
            <a:ext cx="3843844" cy="1059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3" name="Google Shape;56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7247" y="2405328"/>
            <a:ext cx="3689003" cy="271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4" name="Google Shape;56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2925" y="1277350"/>
            <a:ext cx="3933323" cy="1059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5" name="Google Shape;565;p61"/>
          <p:cNvSpPr txBox="1"/>
          <p:nvPr/>
        </p:nvSpPr>
        <p:spPr>
          <a:xfrm>
            <a:off x="337775" y="1277350"/>
            <a:ext cx="887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French</a:t>
            </a:r>
            <a:endParaRPr/>
          </a:p>
        </p:txBody>
      </p:sp>
      <p:sp>
        <p:nvSpPr>
          <p:cNvPr id="566" name="Google Shape;566;p61"/>
          <p:cNvSpPr txBox="1"/>
          <p:nvPr/>
        </p:nvSpPr>
        <p:spPr>
          <a:xfrm>
            <a:off x="197300" y="2405325"/>
            <a:ext cx="887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Russian</a:t>
            </a:r>
            <a:endParaRPr/>
          </a:p>
        </p:txBody>
      </p:sp>
      <p:sp>
        <p:nvSpPr>
          <p:cNvPr id="567" name="Google Shape;567;p61"/>
          <p:cNvSpPr txBox="1"/>
          <p:nvPr/>
        </p:nvSpPr>
        <p:spPr>
          <a:xfrm>
            <a:off x="4499550" y="2405325"/>
            <a:ext cx="887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Finnish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Resources: Treebanks</a:t>
            </a:r>
            <a:endParaRPr/>
          </a:p>
        </p:txBody>
      </p:sp>
      <p:sp>
        <p:nvSpPr>
          <p:cNvPr id="573" name="Google Shape;573;p62"/>
          <p:cNvSpPr txBox="1"/>
          <p:nvPr>
            <p:ph idx="1" type="body"/>
          </p:nvPr>
        </p:nvSpPr>
        <p:spPr>
          <a:xfrm>
            <a:off x="457200" y="1264575"/>
            <a:ext cx="8686800" cy="13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Many text corpora parsed by humans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Used for training automatic parsers</a:t>
            </a:r>
            <a:endParaRPr sz="3600"/>
          </a:p>
        </p:txBody>
      </p:sp>
      <p:sp>
        <p:nvSpPr>
          <p:cNvPr id="574" name="Google Shape;574;p62"/>
          <p:cNvSpPr txBox="1"/>
          <p:nvPr/>
        </p:nvSpPr>
        <p:spPr>
          <a:xfrm>
            <a:off x="204075" y="0"/>
            <a:ext cx="7937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lindat.mff.cuni.cz/services/pmltq/#!/treebanks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5" name="Google Shape;57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13134"/>
            <a:ext cx="9143999" cy="205083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3"/>
          <p:cNvSpPr txBox="1"/>
          <p:nvPr>
            <p:ph type="title"/>
          </p:nvPr>
        </p:nvSpPr>
        <p:spPr>
          <a:xfrm>
            <a:off x="228350" y="101100"/>
            <a:ext cx="89157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Penn Treebank (Constituency)</a:t>
            </a:r>
            <a:endParaRPr/>
          </a:p>
        </p:txBody>
      </p:sp>
      <p:sp>
        <p:nvSpPr>
          <p:cNvPr id="581" name="Google Shape;581;p63"/>
          <p:cNvSpPr txBox="1"/>
          <p:nvPr/>
        </p:nvSpPr>
        <p:spPr>
          <a:xfrm>
            <a:off x="228350" y="0"/>
            <a:ext cx="7937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www.cis.upenn.edu/~treebank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82" name="Google Shape;5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5241"/>
            <a:ext cx="9144000" cy="350706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sometimes it doesn’t</a:t>
            </a:r>
            <a:endParaRPr/>
          </a:p>
        </p:txBody>
      </p:sp>
      <p:sp>
        <p:nvSpPr>
          <p:cNvPr id="221" name="Google Shape;221;p19"/>
          <p:cNvSpPr txBox="1"/>
          <p:nvPr>
            <p:ph idx="1" type="body"/>
          </p:nvPr>
        </p:nvSpPr>
        <p:spPr>
          <a:xfrm>
            <a:off x="0" y="1278525"/>
            <a:ext cx="9144000" cy="3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Squad helps dog </a:t>
            </a:r>
            <a:r>
              <a:rPr b="1" lang="en" sz="3000">
                <a:latin typeface="Mate SC"/>
                <a:ea typeface="Mate SC"/>
                <a:cs typeface="Mate SC"/>
                <a:sym typeface="Mate SC"/>
              </a:rPr>
              <a:t>bite</a:t>
            </a: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 victim</a:t>
            </a:r>
            <a:endParaRPr sz="30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Eye </a:t>
            </a:r>
            <a:r>
              <a:rPr b="1" lang="en" sz="3000">
                <a:latin typeface="Mate SC"/>
                <a:ea typeface="Mate SC"/>
                <a:cs typeface="Mate SC"/>
                <a:sym typeface="Mate SC"/>
              </a:rPr>
              <a:t>drops</a:t>
            </a: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 off shelf</a:t>
            </a:r>
            <a:endParaRPr sz="30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Reagan wins on budget, but more </a:t>
            </a:r>
            <a:r>
              <a:rPr b="1" lang="en" sz="3000">
                <a:latin typeface="Mate SC"/>
                <a:ea typeface="Mate SC"/>
                <a:cs typeface="Mate SC"/>
                <a:sym typeface="Mate SC"/>
              </a:rPr>
              <a:t>lies</a:t>
            </a:r>
            <a:r>
              <a:rPr lang="en" sz="3000">
                <a:latin typeface="Mate SC"/>
                <a:ea typeface="Mate SC"/>
                <a:cs typeface="Mate SC"/>
                <a:sym typeface="Mate SC"/>
              </a:rPr>
              <a:t> ahead</a:t>
            </a:r>
            <a:endParaRPr sz="3000"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Treebanks</a:t>
            </a:r>
            <a:endParaRPr baseline="-25000" sz="4000"/>
          </a:p>
        </p:txBody>
      </p:sp>
      <p:pic>
        <p:nvPicPr>
          <p:cNvPr id="588" name="Google Shape;5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575" y="1196175"/>
            <a:ext cx="3213376" cy="3947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9" name="Google Shape;58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74" y="1196175"/>
            <a:ext cx="3851262" cy="3947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Converted Treebanks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338" y="1213275"/>
            <a:ext cx="3946375" cy="2276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6" name="Google Shape;59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350" y="3490149"/>
            <a:ext cx="5212650" cy="1653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7" name="Google Shape;597;p65"/>
          <p:cNvSpPr txBox="1"/>
          <p:nvPr>
            <p:ph idx="1" type="body"/>
          </p:nvPr>
        </p:nvSpPr>
        <p:spPr>
          <a:xfrm>
            <a:off x="0" y="1264575"/>
            <a:ext cx="3931500" cy="3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Trees can be automatically converted to save manual work</a:t>
            </a:r>
            <a:endParaRPr sz="3600"/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6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/>
          </a:p>
        </p:txBody>
      </p:sp>
      <p:sp>
        <p:nvSpPr>
          <p:cNvPr id="603" name="Google Shape;603;p66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6"/>
          <p:cNvSpPr txBox="1"/>
          <p:nvPr/>
        </p:nvSpPr>
        <p:spPr>
          <a:xfrm>
            <a:off x="457200" y="1402175"/>
            <a:ext cx="8409600" cy="3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375" lIns="78750" spcFirstLastPara="1" rIns="78750" wrap="square" tIns="393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Labeled Attachment Score (LAS):</a:t>
            </a:r>
            <a:endParaRPr sz="36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	</a:t>
            </a:r>
            <a:r>
              <a:rPr lang="en" sz="2400">
                <a:solidFill>
                  <a:schemeClr val="dk2"/>
                </a:solidFill>
              </a:rPr>
              <a:t>% of edges both in predicted tree and in gold tree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Unlabeled Attachment Score (UAS):</a:t>
            </a:r>
            <a:endParaRPr sz="36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	</a:t>
            </a:r>
            <a:r>
              <a:rPr lang="en" sz="2400">
                <a:solidFill>
                  <a:schemeClr val="dk2"/>
                </a:solidFill>
              </a:rPr>
              <a:t>same as LAS, but ignoring edge label</a:t>
            </a:r>
            <a:endParaRPr sz="24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</a:rPr>
              <a:t>0 ≤ LAS ≤ UAS ≤ 100%</a:t>
            </a: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7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 Example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7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67"/>
          <p:cNvPicPr preferRelativeResize="0"/>
          <p:nvPr/>
        </p:nvPicPr>
        <p:blipFill rotWithShape="1">
          <a:blip r:embed="rId3">
            <a:alphaModFix/>
          </a:blip>
          <a:srcRect b="43309" l="0" r="0" t="21681"/>
          <a:stretch/>
        </p:blipFill>
        <p:spPr>
          <a:xfrm>
            <a:off x="351350" y="1383750"/>
            <a:ext cx="7644475" cy="346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2" name="Google Shape;612;p67"/>
          <p:cNvSpPr txBox="1"/>
          <p:nvPr/>
        </p:nvSpPr>
        <p:spPr>
          <a:xfrm>
            <a:off x="351350" y="1383750"/>
            <a:ext cx="1005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gold</a:t>
            </a:r>
            <a:endParaRPr b="1"/>
          </a:p>
        </p:txBody>
      </p:sp>
      <p:sp>
        <p:nvSpPr>
          <p:cNvPr id="613" name="Google Shape;613;p67"/>
          <p:cNvSpPr txBox="1"/>
          <p:nvPr/>
        </p:nvSpPr>
        <p:spPr>
          <a:xfrm>
            <a:off x="351350" y="4408250"/>
            <a:ext cx="10050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predicted</a:t>
            </a:r>
            <a:endParaRPr b="1"/>
          </a:p>
        </p:txBody>
      </p:sp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8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Parser Scores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8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20" name="Google Shape;620;p68"/>
          <p:cNvGraphicFramePr/>
          <p:nvPr/>
        </p:nvGraphicFramePr>
        <p:xfrm>
          <a:off x="588850" y="135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{46356BE6-4A32-438A-929E-25B9706EC81A}</a:tableStyleId>
              </a:tblPr>
              <a:tblGrid>
                <a:gridCol w="31403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Parser</a:t>
                      </a:r>
                      <a:endParaRPr sz="3000"/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UAS</a:t>
                      </a:r>
                      <a:endParaRPr sz="3000"/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/>
                        <a:t>LAS</a:t>
                      </a:r>
                      <a:endParaRPr sz="3000"/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MaltParser</a:t>
                      </a:r>
                      <a:endParaRPr sz="24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90.93</a:t>
                      </a:r>
                      <a:endParaRPr sz="24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88.95</a:t>
                      </a:r>
                      <a:endParaRPr sz="24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MSTParser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92.17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89.86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ZPar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92.93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91.28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TurboParser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93.80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92.00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Parsey McParseface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94.41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92.55</a:t>
                      </a:r>
                      <a:endParaRPr sz="24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9"/>
          <p:cNvSpPr txBox="1"/>
          <p:nvPr>
            <p:ph type="title"/>
          </p:nvPr>
        </p:nvSpPr>
        <p:spPr>
          <a:xfrm>
            <a:off x="457200" y="101100"/>
            <a:ext cx="73155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26" name="Google Shape;626;p69"/>
          <p:cNvGraphicFramePr/>
          <p:nvPr/>
        </p:nvGraphicFramePr>
        <p:xfrm>
          <a:off x="224025" y="130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{46356BE6-4A32-438A-929E-25B9706EC81A}</a:tableStyleId>
              </a:tblPr>
              <a:tblGrid>
                <a:gridCol w="2812825"/>
                <a:gridCol w="2812825"/>
                <a:gridCol w="2812825"/>
              </a:tblGrid>
              <a:tr h="73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" sz="3000" u="none" cap="none" strike="noStrike"/>
                        <a:t>Dependency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" sz="3000" u="none" cap="none" strike="noStrike"/>
                        <a:t>Constituency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6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" sz="3000" u="none" cap="none" strike="noStrike"/>
                        <a:t>Structure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3000" u="none" cap="none" strike="noStrike"/>
                        <a:t>tree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3000" u="none" cap="none" strike="noStrike"/>
                        <a:t>tree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6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" sz="3000" u="none" cap="none" strike="noStrike"/>
                        <a:t>Tokens are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3000" u="none" cap="none" strike="noStrike"/>
                        <a:t>all nodes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3000" u="none" cap="none" strike="noStrike"/>
                        <a:t>only leaves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6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" sz="3000" u="none" cap="none" strike="noStrike"/>
                        <a:t>Labels 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3000" u="none" cap="none" strike="noStrike"/>
                        <a:t>edges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3000" u="none" cap="none" strike="noStrike"/>
                        <a:t>nodes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7" name="Google Shape;627;p69"/>
          <p:cNvSpPr txBox="1"/>
          <p:nvPr>
            <p:ph idx="12" type="sldNum"/>
          </p:nvPr>
        </p:nvSpPr>
        <p:spPr>
          <a:xfrm>
            <a:off x="8425675" y="4622075"/>
            <a:ext cx="548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0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33" name="Google Shape;633;p7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NLP class on Coursera: </a:t>
            </a:r>
            <a:r>
              <a:rPr lang="en" u="sng">
                <a:solidFill>
                  <a:schemeClr val="hlink"/>
                </a:solidFill>
                <a:hlinkClick r:id="rId3"/>
              </a:rPr>
              <a:t>class.coursera.org/nlp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Parts of speech: </a:t>
            </a:r>
            <a:r>
              <a:rPr lang="en" u="sng">
                <a:solidFill>
                  <a:schemeClr val="hlink"/>
                </a:solidFill>
                <a:hlinkClick r:id="rId4"/>
              </a:rPr>
              <a:t>en.wikipedia.org/wiki/Part_of_speech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Jurafsky, Daniel, and James H. Martin. 2009. Speech and Language Processing: An Introduction to Natural Language Processing, Speech Recognition, and Computational Linguistics. 2nd edition. Prentice-Hall. Pg. 295.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speech (POS)</a:t>
            </a:r>
            <a:endParaRPr/>
          </a:p>
        </p:txBody>
      </p:sp>
      <p:sp>
        <p:nvSpPr>
          <p:cNvPr id="227" name="Google Shape;227;p20"/>
          <p:cNvSpPr txBox="1"/>
          <p:nvPr>
            <p:ph idx="1" type="body"/>
          </p:nvPr>
        </p:nvSpPr>
        <p:spPr>
          <a:xfrm>
            <a:off x="457200" y="1278516"/>
            <a:ext cx="8229600" cy="3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Words can roughly be divided into </a:t>
            </a:r>
            <a:r>
              <a:rPr b="1" lang="en" sz="3000"/>
              <a:t>distributional categories</a:t>
            </a:r>
            <a:r>
              <a:rPr lang="en" sz="3000"/>
              <a:t> based on their </a:t>
            </a:r>
            <a:r>
              <a:rPr b="1" lang="en" sz="3000"/>
              <a:t>syntactic roles</a:t>
            </a:r>
            <a:r>
              <a:rPr lang="en" sz="3000"/>
              <a:t>.</a:t>
            </a:r>
            <a:endParaRPr sz="3000"/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125" y="2595525"/>
            <a:ext cx="3281075" cy="2547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Part-of-speech hierarchy</a:t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407550" y="1278850"/>
            <a:ext cx="4300200" cy="378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Open classes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4771100" y="1278850"/>
            <a:ext cx="4047300" cy="378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Closed classes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576175" y="1728550"/>
            <a:ext cx="2789700" cy="166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Nouns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700475" y="2274350"/>
            <a:ext cx="1168500" cy="101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Proper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rPr>
              <a:t>Hebrew</a:t>
            </a:r>
            <a:endParaRPr sz="1800">
              <a:solidFill>
                <a:schemeClr val="dk1"/>
              </a:solidFill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rPr>
              <a:t>John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1932350" y="2274350"/>
            <a:ext cx="1314000" cy="101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Common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arrival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pencils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576175" y="3506300"/>
            <a:ext cx="1426500" cy="84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Adjectives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tall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2072925" y="3506300"/>
            <a:ext cx="1293000" cy="84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Adverbs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quickly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576175" y="4462050"/>
            <a:ext cx="1578900" cy="49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3457075" y="1728550"/>
            <a:ext cx="2607000" cy="1665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Verbs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3569525" y="2274350"/>
            <a:ext cx="1094100" cy="106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Main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went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write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4832475" y="2274350"/>
            <a:ext cx="1094100" cy="106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Modals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would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shall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3457075" y="3506275"/>
            <a:ext cx="2607000" cy="84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Numbers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2015, 1/2, billion, one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6155275" y="1728550"/>
            <a:ext cx="2607000" cy="58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Determiners</a:t>
            </a:r>
            <a:r>
              <a:rPr lang="en" sz="1800"/>
              <a:t> </a:t>
            </a: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some, the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6155275" y="2405188"/>
            <a:ext cx="2607000" cy="58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Conjunctions</a:t>
            </a:r>
            <a:r>
              <a:rPr lang="en" sz="1800"/>
              <a:t> </a:t>
            </a: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and, or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6155275" y="3081850"/>
            <a:ext cx="2607000" cy="58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Pronouns</a:t>
            </a:r>
            <a:r>
              <a:rPr lang="en" sz="1800"/>
              <a:t> </a:t>
            </a: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you, my, us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6155225" y="3766375"/>
            <a:ext cx="2607000" cy="58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Prepositions</a:t>
            </a:r>
            <a:r>
              <a:rPr lang="en" sz="1800"/>
              <a:t> </a:t>
            </a:r>
            <a:r>
              <a:rPr lang="en" sz="1800">
                <a:latin typeface="Mate SC"/>
                <a:ea typeface="Mate SC"/>
                <a:cs typeface="Mate SC"/>
                <a:sym typeface="Mate SC"/>
              </a:rPr>
              <a:t>to, in, by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4874300" y="4462000"/>
            <a:ext cx="1578900" cy="49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...</a:t>
            </a:r>
            <a:endParaRPr sz="1800">
              <a:latin typeface="Mate SC"/>
              <a:ea typeface="Mate SC"/>
              <a:cs typeface="Mate SC"/>
              <a:sym typeface="Mate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Part-of-speech tags</a:t>
            </a:r>
            <a:endParaRPr/>
          </a:p>
        </p:txBody>
      </p:sp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5132250" y="4244125"/>
            <a:ext cx="40116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Penn Treebank Part-of-Speech Tags for English</a:t>
            </a:r>
            <a:endParaRPr sz="1400"/>
          </a:p>
        </p:txBody>
      </p:sp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75" y="1208275"/>
            <a:ext cx="4368151" cy="38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5132250" y="1398300"/>
            <a:ext cx="39744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Tag guide: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https://catalog.ldc.upenn.edu/docs/LDC99T42/tagguid1.pdf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variations</a:t>
            </a:r>
            <a:endParaRPr/>
          </a:p>
        </p:txBody>
      </p:sp>
      <p:sp>
        <p:nvSpPr>
          <p:cNvPr id="264" name="Google Shape;264;p23"/>
          <p:cNvSpPr txBox="1"/>
          <p:nvPr>
            <p:ph idx="1" type="body"/>
          </p:nvPr>
        </p:nvSpPr>
        <p:spPr>
          <a:xfrm>
            <a:off x="5075975" y="4224325"/>
            <a:ext cx="4068300" cy="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Penn Treebank Part-of-Speech Tags for Mandarin Chinese</a:t>
            </a:r>
            <a:endParaRPr sz="1400"/>
          </a:p>
        </p:txBody>
      </p:sp>
      <p:pic>
        <p:nvPicPr>
          <p:cNvPr descr="Capture.JPG" id="265" name="Google Shape;265;p23"/>
          <p:cNvPicPr preferRelativeResize="0"/>
          <p:nvPr/>
        </p:nvPicPr>
        <p:blipFill rotWithShape="1">
          <a:blip r:embed="rId3">
            <a:alphaModFix/>
          </a:blip>
          <a:srcRect b="42233" l="0" r="0" t="0"/>
          <a:stretch/>
        </p:blipFill>
        <p:spPr>
          <a:xfrm>
            <a:off x="1149150" y="1226900"/>
            <a:ext cx="3721350" cy="377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.JPG" id="266" name="Google Shape;266;p23"/>
          <p:cNvPicPr preferRelativeResize="0"/>
          <p:nvPr/>
        </p:nvPicPr>
        <p:blipFill rotWithShape="1">
          <a:blip r:embed="rId3">
            <a:alphaModFix/>
          </a:blip>
          <a:srcRect b="0" l="0" r="0" t="57439"/>
          <a:stretch/>
        </p:blipFill>
        <p:spPr>
          <a:xfrm>
            <a:off x="5075975" y="1283175"/>
            <a:ext cx="3861325" cy="288563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3"/>
          <p:cNvSpPr/>
          <p:nvPr/>
        </p:nvSpPr>
        <p:spPr>
          <a:xfrm>
            <a:off x="1786975" y="4581925"/>
            <a:ext cx="1155000" cy="20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sson-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